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57" r:id="rId3"/>
    <p:sldId id="271" r:id="rId4"/>
    <p:sldId id="303" r:id="rId5"/>
    <p:sldId id="305" r:id="rId6"/>
    <p:sldId id="272" r:id="rId7"/>
    <p:sldId id="307" r:id="rId8"/>
    <p:sldId id="308" r:id="rId9"/>
    <p:sldId id="309" r:id="rId10"/>
    <p:sldId id="310" r:id="rId11"/>
    <p:sldId id="311" r:id="rId12"/>
    <p:sldId id="329" r:id="rId13"/>
    <p:sldId id="312" r:id="rId14"/>
    <p:sldId id="313" r:id="rId15"/>
    <p:sldId id="317" r:id="rId16"/>
    <p:sldId id="273" r:id="rId17"/>
    <p:sldId id="319" r:id="rId18"/>
    <p:sldId id="315" r:id="rId19"/>
    <p:sldId id="318" r:id="rId20"/>
    <p:sldId id="275" r:id="rId21"/>
    <p:sldId id="314" r:id="rId22"/>
    <p:sldId id="320" r:id="rId23"/>
    <p:sldId id="321" r:id="rId24"/>
    <p:sldId id="277" r:id="rId25"/>
    <p:sldId id="324" r:id="rId26"/>
    <p:sldId id="323" r:id="rId27"/>
    <p:sldId id="278" r:id="rId28"/>
    <p:sldId id="279" r:id="rId29"/>
    <p:sldId id="280" r:id="rId30"/>
    <p:sldId id="325" r:id="rId31"/>
    <p:sldId id="326" r:id="rId32"/>
    <p:sldId id="328" r:id="rId33"/>
    <p:sldId id="35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D64B1"/>
    <a:srgbClr val="4343FF"/>
    <a:srgbClr val="7E0000"/>
    <a:srgbClr val="FFFFFF"/>
    <a:srgbClr val="663300"/>
    <a:srgbClr val="006600"/>
    <a:srgbClr val="9933FF"/>
    <a:srgbClr val="599AD5"/>
    <a:srgbClr val="848E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65" autoAdjust="0"/>
    <p:restoredTop sz="94660"/>
  </p:normalViewPr>
  <p:slideViewPr>
    <p:cSldViewPr snapToGrid="0">
      <p:cViewPr varScale="1">
        <p:scale>
          <a:sx n="86" d="100"/>
          <a:sy n="86" d="100"/>
        </p:scale>
        <p:origin x="828"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0533C53-35D9-41D1-8BBE-7A60015AEFDE}"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88886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0533C53-35D9-41D1-8BBE-7A60015AEFDE}"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1915187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0533C53-35D9-41D1-8BBE-7A60015AEFDE}"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3737540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0533C53-35D9-41D1-8BBE-7A60015AEFDE}"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1112517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0533C53-35D9-41D1-8BBE-7A60015AEFDE}"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3078381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0533C53-35D9-41D1-8BBE-7A60015AEFDE}"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2243915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533C53-35D9-41D1-8BBE-7A60015AEFDE}"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4248273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533C53-35D9-41D1-8BBE-7A60015AEFDE}"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837015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533C53-35D9-41D1-8BBE-7A60015AEFDE}"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2486418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0533C53-35D9-41D1-8BBE-7A60015AEFDE}"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827406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0533C53-35D9-41D1-8BBE-7A60015AEFDE}"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18964365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3893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533C53-35D9-41D1-8BBE-7A60015AEFDE}" type="datetimeFigureOut">
              <a:rPr lang="en-GB" smtClean="0"/>
              <a:t>17/09/2026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6DB466-5AD4-46C4-BE08-35AD65B056E3}" type="slidenum">
              <a:rPr lang="en-GB" smtClean="0"/>
              <a:t>‹#›</a:t>
            </a:fld>
            <a:endParaRPr lang="en-GB"/>
          </a:p>
        </p:txBody>
      </p:sp>
    </p:spTree>
    <p:extLst>
      <p:ext uri="{BB962C8B-B14F-4D97-AF65-F5344CB8AC3E}">
        <p14:creationId xmlns:p14="http://schemas.microsoft.com/office/powerpoint/2010/main" val="1635924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Quantitative%20Genetik\line%20breeding%20variance%20segr%20pattern1Q.docx" TargetMode="Externa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line%20breeding%20variance%20segr%20pattern1.docx" TargetMode="Externa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Selfing%20generation%20segregation%20no%20dom.docx" TargetMode="Externa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2" Type="http://schemas.openxmlformats.org/officeDocument/2006/relationships/hyperlink" Target="https://www.uni-goettingen.de/de/document/download/5ab15bd6197caf0e86a0efab4fcfdf95.pdf/Schnell%20Utz%201975%20Gumpenstein%20F1%20Leistung%20Elternwahl%20Brauchbarkeit%20usefulness%20criterion.pdf"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w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22.wmf"/><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2.wmf"/><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2.w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4.wmf"/><Relationship Id="rId1" Type="http://schemas.openxmlformats.org/officeDocument/2006/relationships/slideLayout" Target="../slideLayouts/slideLayout7.xml"/><Relationship Id="rId4" Type="http://schemas.openxmlformats.org/officeDocument/2006/relationships/image" Target="../media/image20.wmf"/></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002" y="96001"/>
            <a:ext cx="12035972" cy="22055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hteck 1"/>
          <p:cNvSpPr/>
          <p:nvPr/>
        </p:nvSpPr>
        <p:spPr>
          <a:xfrm>
            <a:off x="5839968" y="171399"/>
            <a:ext cx="6247213" cy="46166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sz="2400" dirty="0"/>
              <a:t>https</a:t>
            </a:r>
            <a:r>
              <a:rPr lang="en-GB" sz="2400"/>
              <a:t>://www.uni-goettingen.de/en/48115.html</a:t>
            </a:r>
            <a:endParaRPr lang="en-GB" sz="2400"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99" y="2404869"/>
            <a:ext cx="12000000" cy="104403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11409831" y="6365560"/>
            <a:ext cx="782172" cy="461665"/>
          </a:xfrm>
          <a:prstGeom prst="rect">
            <a:avLst/>
          </a:prstGeom>
          <a:solidFill>
            <a:schemeClr val="bg1"/>
          </a:solidFill>
          <a:effectLst>
            <a:outerShdw blurRad="50800" dist="38100" dir="13500000" algn="br"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US" smtClean="0"/>
              <a:pPr/>
              <a:t>1</a:t>
            </a:fld>
            <a:endParaRPr lang="en-US" dirty="0"/>
          </a:p>
        </p:txBody>
      </p:sp>
      <p:sp>
        <p:nvSpPr>
          <p:cNvPr id="7" name="Textfeld 2">
            <a:extLst>
              <a:ext uri="{FF2B5EF4-FFF2-40B4-BE49-F238E27FC236}">
                <a16:creationId xmlns:a16="http://schemas.microsoft.com/office/drawing/2014/main" id="{18359E05-9047-41B5-8E5E-0D82671DB250}"/>
              </a:ext>
            </a:extLst>
          </p:cNvPr>
          <p:cNvSpPr txBox="1"/>
          <p:nvPr/>
        </p:nvSpPr>
        <p:spPr>
          <a:xfrm>
            <a:off x="95999" y="5855604"/>
            <a:ext cx="10337663"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UNPLAB-QuGen_Ch-12[QG Lines II]</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Continuation of </a:t>
            </a:r>
            <a:r>
              <a:rPr lang="de-DE" sz="2400" dirty="0">
                <a:latin typeface="Arial" panose="020B0604020202020204" pitchFamily="34" charset="0"/>
                <a:cs typeface="Arial" panose="020B0604020202020204" pitchFamily="34" charset="0"/>
              </a:rPr>
              <a:t>Quantitative </a:t>
            </a:r>
            <a:r>
              <a:rPr lang="de-DE" sz="2400" dirty="0" err="1">
                <a:latin typeface="Arial" panose="020B0604020202020204" pitchFamily="34" charset="0"/>
                <a:cs typeface="Arial" panose="020B0604020202020204" pitchFamily="34" charset="0"/>
              </a:rPr>
              <a:t>Genetics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for</a:t>
            </a:r>
            <a:r>
              <a:rPr lang="de-DE" sz="2400" dirty="0">
                <a:latin typeface="Arial" panose="020B0604020202020204" pitchFamily="34" charset="0"/>
                <a:cs typeface="Arial" panose="020B0604020202020204" pitchFamily="34" charset="0"/>
              </a:rPr>
              <a:t> Line </a:t>
            </a:r>
            <a:r>
              <a:rPr lang="de-DE" sz="2400" dirty="0" err="1">
                <a:latin typeface="Arial" panose="020B0604020202020204" pitchFamily="34" charset="0"/>
                <a:cs typeface="Arial" panose="020B0604020202020204" pitchFamily="34" charset="0"/>
              </a:rPr>
              <a:t>Breeding</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885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5"/>
          <p:cNvSpPr txBox="1"/>
          <p:nvPr/>
        </p:nvSpPr>
        <p:spPr>
          <a:xfrm>
            <a:off x="11446934" y="6346567"/>
            <a:ext cx="6954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US" sz="2400">
                <a:latin typeface="Arial" panose="020B0604020202020204" pitchFamily="34" charset="0"/>
                <a:cs typeface="Arial" panose="020B0604020202020204" pitchFamily="34" charset="0"/>
              </a:rPr>
              <a:pPr algn="ctr"/>
              <a:t>2</a:t>
            </a:fld>
            <a:endParaRPr lang="en-US" sz="2400" dirty="0">
              <a:latin typeface="Arial" panose="020B0604020202020204" pitchFamily="34" charset="0"/>
              <a:cs typeface="Arial" panose="020B0604020202020204" pitchFamily="34" charset="0"/>
            </a:endParaRPr>
          </a:p>
        </p:txBody>
      </p:sp>
      <p:sp>
        <p:nvSpPr>
          <p:cNvPr id="10" name="Text Box 3"/>
          <p:cNvSpPr txBox="1">
            <a:spLocks noChangeArrowheads="1"/>
          </p:cNvSpPr>
          <p:nvPr/>
        </p:nvSpPr>
        <p:spPr bwMode="auto">
          <a:xfrm>
            <a:off x="115502" y="0"/>
            <a:ext cx="12026833" cy="107721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spcBef>
                <a:spcPct val="50000"/>
              </a:spcBef>
            </a:pPr>
            <a:r>
              <a:rPr lang="en-GB" altLang="de-DE" sz="3200" dirty="0">
                <a:latin typeface="Arial" panose="020B0604020202020204" pitchFamily="34" charset="0"/>
                <a:cs typeface="Arial" panose="020B0604020202020204" pitchFamily="34" charset="0"/>
              </a:rPr>
              <a:t>Sequential Number: #46</a:t>
            </a:r>
            <a:br>
              <a:rPr lang="en-GB" altLang="de-DE" sz="3200" dirty="0">
                <a:latin typeface="Arial" panose="020B0604020202020204" pitchFamily="34" charset="0"/>
                <a:cs typeface="Arial" panose="020B0604020202020204" pitchFamily="34" charset="0"/>
              </a:rPr>
            </a:br>
            <a:r>
              <a:rPr lang="de-DE" altLang="de-DE"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UNPLAB-QuGen_Ch-11[QG Lines II]</a:t>
            </a:r>
            <a:endParaRPr lang="en-GB" altLang="de-DE"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D366DCF-8A9A-46E0-B752-1CF9B2D4F29E}"/>
              </a:ext>
            </a:extLst>
          </p:cNvPr>
          <p:cNvSpPr txBox="1"/>
          <p:nvPr/>
        </p:nvSpPr>
        <p:spPr>
          <a:xfrm>
            <a:off x="82583" y="2736502"/>
            <a:ext cx="12026833" cy="138499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solidFill>
                  <a:srgbClr val="3366CC"/>
                </a:solidFill>
                <a:latin typeface="Arial" panose="020B0604020202020204" pitchFamily="34" charset="0"/>
                <a:cs typeface="Arial" panose="020B0604020202020204" pitchFamily="34" charset="0"/>
              </a:rPr>
              <a:t>Unless I explicitly state otherwise, images and cartoons are created using </a:t>
            </a:r>
            <a:r>
              <a:rPr lang="en-GB" sz="1400" dirty="0" err="1">
                <a:solidFill>
                  <a:srgbClr val="3366CC"/>
                </a:solidFill>
                <a:latin typeface="Arial" panose="020B0604020202020204" pitchFamily="34" charset="0"/>
                <a:cs typeface="Arial" panose="020B0604020202020204" pitchFamily="34" charset="0"/>
              </a:rPr>
              <a:t>ChatGPT</a:t>
            </a:r>
            <a:r>
              <a:rPr lang="en-GB" sz="1400" dirty="0">
                <a:solidFill>
                  <a:srgbClr val="3366CC"/>
                </a:solidFill>
                <a:latin typeface="Arial" panose="020B0604020202020204" pitchFamily="34" charset="0"/>
                <a:cs typeface="Arial" panose="020B0604020202020204" pitchFamily="34" charset="0"/>
              </a:rPr>
              <a:t>. </a:t>
            </a:r>
          </a:p>
          <a:p>
            <a:r>
              <a:rPr lang="en-GB" sz="1400" dirty="0">
                <a:latin typeface="Arial" panose="020B0604020202020204" pitchFamily="34" charset="0"/>
                <a:cs typeface="Arial" panose="020B0604020202020204" pitchFamily="34" charset="0"/>
              </a:rPr>
              <a:t>You may use this material free of charge under the terms of the CC BY license. This requires that you provide appropriate attribution to the author: </a:t>
            </a:r>
            <a:br>
              <a:rPr lang="en-GB" sz="1400" dirty="0">
                <a:latin typeface="Arial" panose="020B0604020202020204" pitchFamily="34" charset="0"/>
                <a:cs typeface="Arial" panose="020B0604020202020204" pitchFamily="34" charset="0"/>
              </a:rPr>
            </a:br>
            <a:r>
              <a:rPr lang="en-GB" sz="1400" b="1" dirty="0">
                <a:latin typeface="Arial" panose="020B0604020202020204" pitchFamily="34" charset="0"/>
                <a:cs typeface="Arial" panose="020B0604020202020204" pitchFamily="34" charset="0"/>
              </a:rPr>
              <a:t>W. Link, University of </a:t>
            </a:r>
            <a:r>
              <a:rPr lang="en-GB" sz="1400" b="1" dirty="0" err="1">
                <a:latin typeface="Arial" panose="020B0604020202020204" pitchFamily="34" charset="0"/>
                <a:cs typeface="Arial" panose="020B0604020202020204" pitchFamily="34" charset="0"/>
              </a:rPr>
              <a:t>Goettingen</a:t>
            </a:r>
            <a:r>
              <a:rPr lang="en-GB" sz="1400" b="1" dirty="0">
                <a:latin typeface="Arial" panose="020B0604020202020204" pitchFamily="34" charset="0"/>
                <a:cs typeface="Arial" panose="020B0604020202020204" pitchFamily="34" charset="0"/>
              </a:rPr>
              <a:t>, Germany</a:t>
            </a:r>
            <a:r>
              <a:rPr lang="en-GB" sz="1400" dirty="0">
                <a:latin typeface="Arial" panose="020B0604020202020204" pitchFamily="34" charset="0"/>
                <a:cs typeface="Arial" panose="020B0604020202020204" pitchFamily="34" charset="0"/>
              </a:rPr>
              <a:t>.</a:t>
            </a:r>
          </a:p>
          <a:p>
            <a:r>
              <a:rPr lang="en-GB" sz="1400" dirty="0">
                <a:latin typeface="Arial" panose="020B0604020202020204" pitchFamily="34" charset="0"/>
                <a:cs typeface="Arial" panose="020B0604020202020204" pitchFamily="34" charset="0"/>
              </a:rPr>
              <a:t>In a few cases, individual images, photographs, or similar material may be subject to a more restrictive Creative Commons license. Where this applies, it is explicitly indicated, and you must comply with the stated license terms for those items.</a:t>
            </a:r>
          </a:p>
          <a:p>
            <a:r>
              <a:rPr lang="en-GB" sz="1400" dirty="0">
                <a:latin typeface="Arial" panose="020B0604020202020204" pitchFamily="34" charset="0"/>
                <a:cs typeface="Arial" panose="020B0604020202020204" pitchFamily="34" charset="0"/>
              </a:rPr>
              <a:t>Please check the license information carefully before reuse. Responsibility for complying with the applicable license terms rests entirely with you.</a:t>
            </a:r>
            <a:endParaRPr lang="en-GB" sz="1400" dirty="0">
              <a:solidFill>
                <a:srgbClr val="3366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2268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000" y="36000"/>
            <a:ext cx="11965353" cy="433965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You already know:</a:t>
            </a:r>
          </a:p>
          <a:p>
            <a:r>
              <a:rPr lang="en-GB">
                <a:latin typeface="Arial" panose="020B0604020202020204" pitchFamily="34" charset="0"/>
                <a:cs typeface="Arial" panose="020B0604020202020204" pitchFamily="34" charset="0"/>
              </a:rPr>
              <a:t>Population Genetics (HWE, Inbreeding, Drift, Selection, Equilibrium of Selection and Mutation, Equilibrium of Selection and Drift, Gamete Phase Disequilibrium; the decomposition of the Phenotypic Variance, GxE inlcuding Stability and Breeder‘s Equation; Breeding Methods incl. Heterosis, GCA, Recurrent Selection Schemes, and the Four Categories of Plant Breeding with their Methods; Correlated Traits and Index Selection; The parameters of the Metric Model and of the Statistical Model, the decomposition of the Genetic Variance; Segregation within a single Mendelian cross in Generations F2, F3.</a:t>
            </a:r>
          </a:p>
          <a:p>
            <a:endParaRPr lang="en-GB" sz="1200">
              <a:solidFill>
                <a:srgbClr val="FF0000"/>
              </a:solidFill>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Keywords of this chapter: Genetic </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segregation in the inbred progenies </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of a Mendelian Cross, such as F2, </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F3 </a:t>
            </a:r>
            <a:r>
              <a:rPr lang="en-GB">
                <a:solidFill>
                  <a:srgbClr val="0000FF"/>
                </a:solidFill>
                <a:latin typeface="Arial" panose="020B0604020202020204" pitchFamily="34" charset="0"/>
                <a:cs typeface="Arial" panose="020B0604020202020204" pitchFamily="34" charset="0"/>
              </a:rPr>
              <a:t>and beyond</a:t>
            </a:r>
            <a:r>
              <a:rPr lang="en-GB">
                <a:latin typeface="Arial" panose="020B0604020202020204" pitchFamily="34" charset="0"/>
                <a:cs typeface="Arial" panose="020B0604020202020204" pitchFamily="34" charset="0"/>
              </a:rPr>
              <a:t>. </a:t>
            </a:r>
          </a:p>
          <a:p>
            <a:endParaRPr lang="en-GB" sz="1200">
              <a:solidFill>
                <a:srgbClr val="FF0000"/>
              </a:solidFill>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Algebra as introduced in this chapter:</a:t>
            </a:r>
          </a:p>
        </p:txBody>
      </p:sp>
      <p:sp>
        <p:nvSpPr>
          <p:cNvPr id="5" name="Rectangle 4">
            <a:extLst>
              <a:ext uri="{FF2B5EF4-FFF2-40B4-BE49-F238E27FC236}">
                <a16:creationId xmlns:a16="http://schemas.microsoft.com/office/drawing/2014/main" id="{9B0C0F81-B3E3-4165-BA67-EBFC0CCCA93F}"/>
              </a:ext>
            </a:extLst>
          </p:cNvPr>
          <p:cNvSpPr/>
          <p:nvPr/>
        </p:nvSpPr>
        <p:spPr>
          <a:xfrm>
            <a:off x="4176215" y="2429301"/>
            <a:ext cx="5804848" cy="385321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feld 5"/>
          <p:cNvSpPr txBox="1"/>
          <p:nvPr/>
        </p:nvSpPr>
        <p:spPr>
          <a:xfrm>
            <a:off x="11238614" y="6342528"/>
            <a:ext cx="8922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a:t>
            </a:fld>
            <a:endParaRPr lang="en-GB" sz="2400">
              <a:latin typeface="Arial" panose="020B0604020202020204" pitchFamily="34" charset="0"/>
              <a:cs typeface="Arial" panose="020B0604020202020204" pitchFamily="34" charset="0"/>
            </a:endParaRPr>
          </a:p>
        </p:txBody>
      </p:sp>
      <p:graphicFrame>
        <p:nvGraphicFramePr>
          <p:cNvPr id="2" name="Object 1">
            <a:extLst>
              <a:ext uri="{FF2B5EF4-FFF2-40B4-BE49-F238E27FC236}">
                <a16:creationId xmlns:a16="http://schemas.microsoft.com/office/drawing/2014/main" id="{6B80C1FD-1698-4D15-B543-DDB4C263F49E}"/>
              </a:ext>
            </a:extLst>
          </p:cNvPr>
          <p:cNvGraphicFramePr>
            <a:graphicFrameLocks noChangeAspect="1"/>
          </p:cNvGraphicFramePr>
          <p:nvPr>
            <p:extLst>
              <p:ext uri="{D42A27DB-BD31-4B8C-83A1-F6EECF244321}">
                <p14:modId xmlns:p14="http://schemas.microsoft.com/office/powerpoint/2010/main" val="4239345589"/>
              </p:ext>
            </p:extLst>
          </p:nvPr>
        </p:nvGraphicFramePr>
        <p:xfrm>
          <a:off x="4362118" y="2531163"/>
          <a:ext cx="5393242" cy="3687910"/>
        </p:xfrm>
        <a:graphic>
          <a:graphicData uri="http://schemas.openxmlformats.org/presentationml/2006/ole">
            <mc:AlternateContent xmlns:mc="http://schemas.openxmlformats.org/markup-compatibility/2006">
              <mc:Choice xmlns:v="urn:schemas-microsoft-com:vml" Requires="v">
                <p:oleObj spid="_x0000_s51242" name="Document" r:id="rId3" imgW="8426940" imgH="5762359" progId="Word.Document.12">
                  <p:link updateAutomatic="1"/>
                </p:oleObj>
              </mc:Choice>
              <mc:Fallback>
                <p:oleObj name="Document" r:id="rId3" imgW="8426940" imgH="5762359" progId="Word.Document.12">
                  <p:link updateAutomatic="1"/>
                  <p:pic>
                    <p:nvPicPr>
                      <p:cNvPr id="0" name=""/>
                      <p:cNvPicPr/>
                      <p:nvPr/>
                    </p:nvPicPr>
                    <p:blipFill>
                      <a:blip r:embed="rId4"/>
                      <a:stretch>
                        <a:fillRect/>
                      </a:stretch>
                    </p:blipFill>
                    <p:spPr>
                      <a:xfrm>
                        <a:off x="4362118" y="2531163"/>
                        <a:ext cx="5393242" cy="3687910"/>
                      </a:xfrm>
                      <a:prstGeom prst="rect">
                        <a:avLst/>
                      </a:prstGeom>
                    </p:spPr>
                  </p:pic>
                </p:oleObj>
              </mc:Fallback>
            </mc:AlternateContent>
          </a:graphicData>
        </a:graphic>
      </p:graphicFrame>
    </p:spTree>
    <p:extLst>
      <p:ext uri="{BB962C8B-B14F-4D97-AF65-F5344CB8AC3E}">
        <p14:creationId xmlns:p14="http://schemas.microsoft.com/office/powerpoint/2010/main" val="2489009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 rechteckige Legende 4"/>
          <p:cNvSpPr/>
          <p:nvPr/>
        </p:nvSpPr>
        <p:spPr>
          <a:xfrm>
            <a:off x="110140" y="16576"/>
            <a:ext cx="11939973" cy="5842127"/>
          </a:xfrm>
          <a:prstGeom prst="wedgeRoundRectCallout">
            <a:avLst>
              <a:gd name="adj1" fmla="val -50595"/>
              <a:gd name="adj2" fmla="val 66044"/>
              <a:gd name="adj3" fmla="val 16667"/>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feld 5"/>
          <p:cNvSpPr txBox="1"/>
          <p:nvPr/>
        </p:nvSpPr>
        <p:spPr>
          <a:xfrm>
            <a:off x="435935" y="421929"/>
            <a:ext cx="11180135" cy="5262979"/>
          </a:xfrm>
          <a:prstGeom prst="rect">
            <a:avLst/>
          </a:prstGeom>
          <a:noFill/>
        </p:spPr>
        <p:txBody>
          <a:bodyPr wrap="square" rtlCol="0">
            <a:spAutoFit/>
          </a:bodyPr>
          <a:lstStyle/>
          <a:p>
            <a:pPr>
              <a:spcAft>
                <a:spcPts val="0"/>
              </a:spcAft>
            </a:pPr>
            <a:r>
              <a:rPr lang="en-GB" sz="2400" dirty="0">
                <a:latin typeface="Arial" panose="020B0604020202020204" pitchFamily="34" charset="0"/>
                <a:ea typeface="Times New Roman" panose="02020603050405020304" pitchFamily="18" charset="0"/>
                <a:cs typeface="Arial" panose="020B0604020202020204" pitchFamily="34" charset="0"/>
              </a:rPr>
              <a:t>You already took home: </a:t>
            </a:r>
            <a:endParaRPr lang="en-GB" sz="2000" dirty="0">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tabLst>
                <a:tab pos="457200" algn="l"/>
              </a:tabLst>
            </a:pPr>
            <a:r>
              <a:rPr lang="en-GB" sz="2400" dirty="0">
                <a:latin typeface="Arial" panose="020B0604020202020204" pitchFamily="34" charset="0"/>
                <a:ea typeface="Times New Roman" panose="02020603050405020304" pitchFamily="18" charset="0"/>
                <a:cs typeface="Arial" panose="020B0604020202020204" pitchFamily="34" charset="0"/>
              </a:rPr>
              <a:t>Multi-locus segregation causes new genotypic diversity in each selfing genera-</a:t>
            </a:r>
            <a:r>
              <a:rPr lang="en-GB" sz="2400" dirty="0" err="1">
                <a:latin typeface="Arial" panose="020B0604020202020204" pitchFamily="34" charset="0"/>
                <a:ea typeface="Times New Roman" panose="02020603050405020304" pitchFamily="18" charset="0"/>
                <a:cs typeface="Arial" panose="020B0604020202020204" pitchFamily="34" charset="0"/>
              </a:rPr>
              <a:t>tion</a:t>
            </a:r>
            <a:r>
              <a:rPr lang="en-GB" sz="2400" dirty="0">
                <a:latin typeface="Arial" panose="020B0604020202020204" pitchFamily="34" charset="0"/>
                <a:ea typeface="Times New Roman" panose="02020603050405020304" pitchFamily="18" charset="0"/>
                <a:cs typeface="Arial" panose="020B0604020202020204" pitchFamily="34" charset="0"/>
              </a:rPr>
              <a:t>. The size of </a:t>
            </a:r>
            <a:r>
              <a:rPr lang="en-GB" sz="2400" dirty="0">
                <a:solidFill>
                  <a:srgbClr val="0000FF"/>
                </a:solidFill>
                <a:latin typeface="Arial" panose="020B0604020202020204" pitchFamily="34" charset="0"/>
                <a:ea typeface="Times New Roman" panose="02020603050405020304" pitchFamily="18" charset="0"/>
                <a:cs typeface="Arial" panose="020B0604020202020204" pitchFamily="34" charset="0"/>
              </a:rPr>
              <a:t>fresh</a:t>
            </a:r>
            <a:r>
              <a:rPr lang="en-GB" sz="2400" dirty="0">
                <a:latin typeface="Arial" panose="020B0604020202020204" pitchFamily="34" charset="0"/>
                <a:ea typeface="Times New Roman" panose="02020603050405020304" pitchFamily="18" charset="0"/>
                <a:cs typeface="Arial" panose="020B0604020202020204" pitchFamily="34" charset="0"/>
              </a:rPr>
              <a:t> segregation variance decreases proportionally to the meanwhile decreased degree of heterozygosity  =&gt; the </a:t>
            </a:r>
            <a:r>
              <a:rPr lang="en-GB" sz="2400" dirty="0">
                <a:solidFill>
                  <a:srgbClr val="0000FF"/>
                </a:solidFill>
                <a:latin typeface="Arial" panose="020B0604020202020204" pitchFamily="34" charset="0"/>
                <a:ea typeface="Times New Roman" panose="02020603050405020304" pitchFamily="18" charset="0"/>
                <a:cs typeface="Arial" panose="020B0604020202020204" pitchFamily="34" charset="0"/>
              </a:rPr>
              <a:t>additional increment</a:t>
            </a:r>
            <a:r>
              <a:rPr lang="en-GB" sz="2400" dirty="0">
                <a:latin typeface="Arial" panose="020B0604020202020204" pitchFamily="34" charset="0"/>
                <a:ea typeface="Times New Roman" panose="02020603050405020304" pitchFamily="18" charset="0"/>
                <a:cs typeface="Arial" panose="020B0604020202020204" pitchFamily="34" charset="0"/>
              </a:rPr>
              <a:t> in variance can be neglected as early as (about) F</a:t>
            </a:r>
            <a:r>
              <a:rPr lang="en-GB" sz="2400" baseline="-25000" dirty="0">
                <a:latin typeface="Arial" panose="020B0604020202020204" pitchFamily="34" charset="0"/>
                <a:ea typeface="Times New Roman" panose="02020603050405020304" pitchFamily="18" charset="0"/>
                <a:cs typeface="Arial" panose="020B0604020202020204" pitchFamily="34" charset="0"/>
              </a:rPr>
              <a:t>6</a:t>
            </a:r>
            <a:r>
              <a:rPr lang="en-GB" sz="2400" dirty="0">
                <a:latin typeface="Arial" panose="020B0604020202020204" pitchFamily="34" charset="0"/>
                <a:ea typeface="Times New Roman" panose="02020603050405020304" pitchFamily="18" charset="0"/>
                <a:cs typeface="Arial" panose="020B0604020202020204" pitchFamily="34" charset="0"/>
              </a:rPr>
              <a:t> generation.</a:t>
            </a:r>
          </a:p>
          <a:p>
            <a:pPr marL="342900" lvl="0" indent="-342900">
              <a:spcAft>
                <a:spcPts val="0"/>
              </a:spcAft>
              <a:buFont typeface="Wingdings" panose="05000000000000000000" pitchFamily="2" charset="2"/>
              <a:buChar char=""/>
              <a:tabLst>
                <a:tab pos="457200" algn="l"/>
              </a:tabLst>
            </a:pPr>
            <a:r>
              <a:rPr lang="en-GB" sz="2400" dirty="0">
                <a:latin typeface="Arial" panose="020B0604020202020204" pitchFamily="34" charset="0"/>
                <a:ea typeface="Times New Roman" panose="02020603050405020304" pitchFamily="18" charset="0"/>
                <a:cs typeface="Arial" panose="020B0604020202020204" pitchFamily="34" charset="0"/>
              </a:rPr>
              <a:t>The additive share of the genetic variance in the basic generation F</a:t>
            </a:r>
            <a:r>
              <a:rPr lang="en-GB" sz="2400" baseline="-25000" dirty="0">
                <a:latin typeface="Arial" panose="020B0604020202020204" pitchFamily="34" charset="0"/>
                <a:ea typeface="Times New Roman" panose="02020603050405020304" pitchFamily="18" charset="0"/>
                <a:cs typeface="Arial" panose="020B0604020202020204" pitchFamily="34" charset="0"/>
              </a:rPr>
              <a:t>2</a:t>
            </a:r>
            <a:r>
              <a:rPr lang="en-GB" sz="2400" dirty="0">
                <a:latin typeface="Arial" panose="020B0604020202020204" pitchFamily="34" charset="0"/>
                <a:ea typeface="Times New Roman" panose="02020603050405020304" pitchFamily="18" charset="0"/>
                <a:cs typeface="Arial" panose="020B0604020202020204" pitchFamily="34" charset="0"/>
              </a:rPr>
              <a:t> is con-served (in case of no selection) across selfing generations. The already released part of the additive variance and the (in every generation newly) created additive variance accumulate. In later generations of selfing, the breeder disposes, hence, on a markedly greater additive variance than in the early generations of selfing.   </a:t>
            </a:r>
            <a:endParaRPr lang="en-GB" sz="2000" dirty="0">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tabLst>
                <a:tab pos="457200" algn="l"/>
              </a:tabLst>
            </a:pPr>
            <a:r>
              <a:rPr lang="en-GB" sz="2400" dirty="0">
                <a:latin typeface="Arial" panose="020B0604020202020204" pitchFamily="34" charset="0"/>
                <a:ea typeface="Times New Roman" panose="02020603050405020304" pitchFamily="18" charset="0"/>
                <a:cs typeface="Times New Roman" panose="02020603050405020304" pitchFamily="18" charset="0"/>
              </a:rPr>
              <a:t>That part of the genetic variance that is caused by dominance effects decreases from generation to generation. Already at about F</a:t>
            </a:r>
            <a:r>
              <a:rPr lang="en-GB" sz="2400" baseline="-25000" dirty="0">
                <a:latin typeface="Arial" panose="020B0604020202020204" pitchFamily="34" charset="0"/>
                <a:ea typeface="Times New Roman" panose="02020603050405020304" pitchFamily="18" charset="0"/>
                <a:cs typeface="Times New Roman" panose="02020603050405020304" pitchFamily="18" charset="0"/>
              </a:rPr>
              <a:t>4</a:t>
            </a:r>
            <a:r>
              <a:rPr lang="en-GB" sz="2400" dirty="0">
                <a:latin typeface="Arial" panose="020B0604020202020204" pitchFamily="34" charset="0"/>
                <a:ea typeface="Times New Roman" panose="02020603050405020304" pitchFamily="18" charset="0"/>
                <a:cs typeface="Times New Roman" panose="02020603050405020304" pitchFamily="18" charset="0"/>
              </a:rPr>
              <a:t> we can usually neglect dominance as cause of genetic variance.</a:t>
            </a:r>
            <a:endParaRPr lang="en-GB" sz="2400" dirty="0">
              <a:latin typeface="Arial" panose="020B0604020202020204" pitchFamily="34" charset="0"/>
              <a:cs typeface="Arial" panose="020B0604020202020204" pitchFamily="34" charset="0"/>
            </a:endParaRPr>
          </a:p>
        </p:txBody>
      </p:sp>
      <p:sp>
        <p:nvSpPr>
          <p:cNvPr id="6" name="Textfeld 5"/>
          <p:cNvSpPr txBox="1"/>
          <p:nvPr/>
        </p:nvSpPr>
        <p:spPr>
          <a:xfrm>
            <a:off x="11392074" y="6365558"/>
            <a:ext cx="782172" cy="461665"/>
          </a:xfrm>
          <a:prstGeom prst="rect">
            <a:avLst/>
          </a:prstGeom>
          <a:solidFill>
            <a:schemeClr val="bg1"/>
          </a:solidFill>
          <a:effectLst>
            <a:outerShdw blurRad="50800" dist="38100" dir="13500000" algn="br"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US" smtClean="0"/>
              <a:pPr/>
              <a:t>4</a:t>
            </a:fld>
            <a:endParaRPr lang="en-US" dirty="0"/>
          </a:p>
        </p:txBody>
      </p:sp>
    </p:spTree>
    <p:extLst>
      <p:ext uri="{BB962C8B-B14F-4D97-AF65-F5344CB8AC3E}">
        <p14:creationId xmlns:p14="http://schemas.microsoft.com/office/powerpoint/2010/main" val="600265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492795" y="1094050"/>
            <a:ext cx="8580826" cy="5531320"/>
            <a:chOff x="0" y="1065072"/>
            <a:chExt cx="8580826" cy="5531320"/>
          </a:xfrm>
        </p:grpSpPr>
        <p:sp>
          <p:nvSpPr>
            <p:cNvPr id="5" name="Rectangle 4"/>
            <p:cNvSpPr/>
            <p:nvPr/>
          </p:nvSpPr>
          <p:spPr>
            <a:xfrm>
              <a:off x="0" y="1065072"/>
              <a:ext cx="8580826" cy="553132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4" name="Object 3"/>
            <p:cNvGraphicFramePr>
              <a:graphicFrameLocks noChangeAspect="1"/>
            </p:cNvGraphicFramePr>
            <p:nvPr>
              <p:extLst>
                <p:ext uri="{D42A27DB-BD31-4B8C-83A1-F6EECF244321}">
                  <p14:modId xmlns:p14="http://schemas.microsoft.com/office/powerpoint/2010/main" val="3615149718"/>
                </p:ext>
              </p:extLst>
            </p:nvPr>
          </p:nvGraphicFramePr>
          <p:xfrm>
            <a:off x="96838" y="1165225"/>
            <a:ext cx="8426450" cy="5359400"/>
          </p:xfrm>
          <a:graphic>
            <a:graphicData uri="http://schemas.openxmlformats.org/presentationml/2006/ole">
              <mc:AlternateContent xmlns:mc="http://schemas.openxmlformats.org/markup-compatibility/2006">
                <mc:Choice xmlns:v="urn:schemas-microsoft-com:vml" Requires="v">
                  <p:oleObj spid="_x0000_s48354" name="Document" r:id="rId3" imgW="8426322" imgH="5359256" progId="Word.Document.12">
                    <p:link updateAutomatic="1"/>
                  </p:oleObj>
                </mc:Choice>
                <mc:Fallback>
                  <p:oleObj name="Document" r:id="rId3" imgW="8426322" imgH="5359256" progId="Word.Document.12">
                    <p:link updateAutomatic="1"/>
                    <p:pic>
                      <p:nvPicPr>
                        <p:cNvPr id="4" name="Object 3"/>
                        <p:cNvPicPr/>
                        <p:nvPr/>
                      </p:nvPicPr>
                      <p:blipFill>
                        <a:blip r:embed="rId4"/>
                        <a:stretch>
                          <a:fillRect/>
                        </a:stretch>
                      </p:blipFill>
                      <p:spPr>
                        <a:xfrm>
                          <a:off x="96838" y="1165225"/>
                          <a:ext cx="8426450" cy="5359400"/>
                        </a:xfrm>
                        <a:prstGeom prst="rect">
                          <a:avLst/>
                        </a:prstGeom>
                      </p:spPr>
                    </p:pic>
                  </p:oleObj>
                </mc:Fallback>
              </mc:AlternateContent>
            </a:graphicData>
          </a:graphic>
        </p:graphicFrame>
      </p:grpSp>
      <p:sp>
        <p:nvSpPr>
          <p:cNvPr id="2" name="Textfeld 5"/>
          <p:cNvSpPr txBox="1"/>
          <p:nvPr/>
        </p:nvSpPr>
        <p:spPr>
          <a:xfrm>
            <a:off x="11409831" y="6365560"/>
            <a:ext cx="782172" cy="461665"/>
          </a:xfrm>
          <a:prstGeom prst="rect">
            <a:avLst/>
          </a:prstGeom>
          <a:solidFill>
            <a:schemeClr val="bg1"/>
          </a:solidFill>
          <a:effectLst>
            <a:outerShdw blurRad="50800" dist="38100" dir="13500000" algn="br"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5</a:t>
            </a:fld>
            <a:endParaRPr lang="en-GB" dirty="0"/>
          </a:p>
        </p:txBody>
      </p:sp>
      <p:sp>
        <p:nvSpPr>
          <p:cNvPr id="7" name="TextBox 6"/>
          <p:cNvSpPr txBox="1"/>
          <p:nvPr/>
        </p:nvSpPr>
        <p:spPr>
          <a:xfrm>
            <a:off x="54501" y="48445"/>
            <a:ext cx="12068869"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See the F3-lines as derived from selfing their ancestral F2-individual, see the F4-lines as derived from ancestral F3-individuals and one F4-family tracing back to </a:t>
            </a:r>
            <a:r>
              <a:rPr lang="en-GB" sz="2400" dirty="0">
                <a:solidFill>
                  <a:srgbClr val="0000FF"/>
                </a:solidFill>
                <a:latin typeface="Arial" panose="020B0604020202020204" pitchFamily="34" charset="0"/>
                <a:cs typeface="Arial" panose="020B0604020202020204" pitchFamily="34" charset="0"/>
              </a:rPr>
              <a:t>one</a:t>
            </a:r>
            <a:r>
              <a:rPr lang="en-GB" sz="2400" dirty="0">
                <a:latin typeface="Arial" panose="020B0604020202020204" pitchFamily="34" charset="0"/>
                <a:cs typeface="Arial" panose="020B0604020202020204" pitchFamily="34" charset="0"/>
              </a:rPr>
              <a:t> F2-plant.</a:t>
            </a:r>
          </a:p>
        </p:txBody>
      </p:sp>
      <p:sp>
        <p:nvSpPr>
          <p:cNvPr id="3" name="TextBox 2"/>
          <p:cNvSpPr txBox="1"/>
          <p:nvPr/>
        </p:nvSpPr>
        <p:spPr>
          <a:xfrm>
            <a:off x="4822831" y="1904894"/>
            <a:ext cx="1320554" cy="446276"/>
          </a:xfrm>
          <a:prstGeom prst="rect">
            <a:avLst/>
          </a:prstGeom>
          <a:solidFill>
            <a:schemeClr val="bg1"/>
          </a:solidFill>
          <a:effectLst>
            <a:outerShdw blurRad="50800" dist="38100" dir="2700000" algn="tl" rotWithShape="0">
              <a:prstClr val="black">
                <a:alpha val="40000"/>
              </a:prstClr>
            </a:outerShdw>
          </a:effectLst>
        </p:spPr>
        <p:txBody>
          <a:bodyPr wrap="none" rtlCol="0">
            <a:spAutoFit/>
          </a:bodyPr>
          <a:lstStyle/>
          <a:p>
            <a:r>
              <a:rPr lang="en-GB" sz="2300" dirty="0">
                <a:solidFill>
                  <a:srgbClr val="C00000"/>
                </a:solidFill>
                <a:latin typeface="Arial" panose="020B0604020202020204" pitchFamily="34" charset="0"/>
                <a:cs typeface="Arial" panose="020B0604020202020204" pitchFamily="34" charset="0"/>
              </a:rPr>
              <a:t>Total σ²</a:t>
            </a:r>
            <a:r>
              <a:rPr lang="en-GB" sz="2300" baseline="-25000" dirty="0">
                <a:solidFill>
                  <a:srgbClr val="C00000"/>
                </a:solidFill>
                <a:latin typeface="Arial" panose="020B0604020202020204" pitchFamily="34" charset="0"/>
                <a:cs typeface="Arial" panose="020B0604020202020204" pitchFamily="34" charset="0"/>
              </a:rPr>
              <a:t>G</a:t>
            </a:r>
          </a:p>
        </p:txBody>
      </p:sp>
      <p:cxnSp>
        <p:nvCxnSpPr>
          <p:cNvPr id="11" name="Straight Connector 10"/>
          <p:cNvCxnSpPr/>
          <p:nvPr/>
        </p:nvCxnSpPr>
        <p:spPr>
          <a:xfrm flipH="1">
            <a:off x="6262166" y="1548360"/>
            <a:ext cx="6156" cy="5005243"/>
          </a:xfrm>
          <a:prstGeom prst="line">
            <a:avLst/>
          </a:prstGeom>
          <a:ln w="28575">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4715073" y="1562215"/>
            <a:ext cx="6156" cy="5005243"/>
          </a:xfrm>
          <a:prstGeom prst="line">
            <a:avLst/>
          </a:prstGeom>
          <a:ln w="28575">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33647" y="1318437"/>
            <a:ext cx="1143000" cy="369332"/>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Pedigree</a:t>
            </a:r>
            <a:endParaRPr lang="en-GB" dirty="0">
              <a:latin typeface="Arial" panose="020B0604020202020204" pitchFamily="34" charset="0"/>
              <a:cs typeface="Arial" panose="020B0604020202020204" pitchFamily="34" charset="0"/>
            </a:endParaRPr>
          </a:p>
        </p:txBody>
      </p:sp>
      <p:sp>
        <p:nvSpPr>
          <p:cNvPr id="17" name="Oval 16"/>
          <p:cNvSpPr/>
          <p:nvPr/>
        </p:nvSpPr>
        <p:spPr>
          <a:xfrm>
            <a:off x="712373" y="1857050"/>
            <a:ext cx="180000" cy="180000"/>
          </a:xfrm>
          <a:prstGeom prst="ellipse">
            <a:avLst/>
          </a:prstGeom>
          <a:solidFill>
            <a:schemeClr val="tx1"/>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1773857" y="1871225"/>
            <a:ext cx="180000" cy="180000"/>
          </a:xfrm>
          <a:prstGeom prst="ellipse">
            <a:avLst/>
          </a:prstGeom>
          <a:solidFill>
            <a:srgbClr val="9933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1153544" y="1776559"/>
            <a:ext cx="351323" cy="369332"/>
          </a:xfrm>
          <a:prstGeom prst="rect">
            <a:avLst/>
          </a:prstGeom>
          <a:noFill/>
        </p:spPr>
        <p:txBody>
          <a:bodyPr wrap="square" rtlCol="0">
            <a:spAutoFit/>
          </a:bodyPr>
          <a:lstStyle/>
          <a:p>
            <a:r>
              <a:rPr lang="de-DE" dirty="0">
                <a:effectLst>
                  <a:outerShdw blurRad="38100" dist="38100" dir="2700000" algn="tl">
                    <a:srgbClr val="000000">
                      <a:alpha val="43137"/>
                    </a:srgbClr>
                  </a:outerShdw>
                </a:effectLst>
              </a:rPr>
              <a:t>X</a:t>
            </a:r>
            <a:endParaRPr lang="en-GB" dirty="0">
              <a:effectLst>
                <a:outerShdw blurRad="38100" dist="38100" dir="2700000" algn="tl">
                  <a:srgbClr val="000000">
                    <a:alpha val="43137"/>
                  </a:srgbClr>
                </a:outerShdw>
              </a:effectLst>
            </a:endParaRPr>
          </a:p>
        </p:txBody>
      </p:sp>
      <p:sp>
        <p:nvSpPr>
          <p:cNvPr id="20" name="Oval 19"/>
          <p:cNvSpPr/>
          <p:nvPr/>
        </p:nvSpPr>
        <p:spPr>
          <a:xfrm>
            <a:off x="668087" y="3188592"/>
            <a:ext cx="180000" cy="180000"/>
          </a:xfrm>
          <a:prstGeom prst="ellipse">
            <a:avLst/>
          </a:prstGeom>
          <a:solidFill>
            <a:srgbClr val="00B0F0"/>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937559" y="3188592"/>
            <a:ext cx="180000" cy="180000"/>
          </a:xfrm>
          <a:prstGeom prst="ellipse">
            <a:avLst/>
          </a:prstGeom>
          <a:solidFill>
            <a:srgbClr val="6600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p:cNvSpPr/>
          <p:nvPr/>
        </p:nvSpPr>
        <p:spPr>
          <a:xfrm>
            <a:off x="1244127" y="2500984"/>
            <a:ext cx="180000" cy="180000"/>
          </a:xfrm>
          <a:prstGeom prst="ellipse">
            <a:avLst/>
          </a:prstGeom>
          <a:solidFill>
            <a:srgbClr val="7030A0"/>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1191651" y="3188592"/>
            <a:ext cx="180000" cy="180000"/>
          </a:xfrm>
          <a:prstGeom prst="ellipse">
            <a:avLst/>
          </a:prstGeom>
          <a:solidFill>
            <a:schemeClr val="tx1">
              <a:lumMod val="50000"/>
              <a:lumOff val="50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p:cNvSpPr/>
          <p:nvPr/>
        </p:nvSpPr>
        <p:spPr>
          <a:xfrm>
            <a:off x="1476839" y="3188592"/>
            <a:ext cx="180000" cy="180000"/>
          </a:xfrm>
          <a:prstGeom prst="ellipse">
            <a:avLst/>
          </a:prstGeom>
          <a:solidFill>
            <a:schemeClr val="bg1">
              <a:lumMod val="7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1769496" y="3188592"/>
            <a:ext cx="180000" cy="180000"/>
          </a:xfrm>
          <a:prstGeom prst="ellipse">
            <a:avLst/>
          </a:prstGeom>
          <a:solidFill>
            <a:srgbClr val="33CCCC"/>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p:cNvSpPr/>
          <p:nvPr/>
        </p:nvSpPr>
        <p:spPr>
          <a:xfrm>
            <a:off x="2479309" y="3188592"/>
            <a:ext cx="180000" cy="180000"/>
          </a:xfrm>
          <a:prstGeom prst="ellipse">
            <a:avLst/>
          </a:prstGeom>
          <a:solidFill>
            <a:srgbClr val="0000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p:cNvSpPr txBox="1"/>
          <p:nvPr/>
        </p:nvSpPr>
        <p:spPr>
          <a:xfrm>
            <a:off x="1939455" y="3089260"/>
            <a:ext cx="434246" cy="369332"/>
          </a:xfrm>
          <a:prstGeom prst="rect">
            <a:avLst/>
          </a:prstGeom>
          <a:noFill/>
        </p:spPr>
        <p:txBody>
          <a:bodyPr wrap="square" rtlCol="0">
            <a:spAutoFit/>
          </a:bodyPr>
          <a:lstStyle/>
          <a:p>
            <a:r>
              <a:rPr lang="de-DE" dirty="0">
                <a:effectLst>
                  <a:outerShdw blurRad="38100" dist="38100" dir="2700000" algn="tl">
                    <a:srgbClr val="000000">
                      <a:alpha val="43137"/>
                    </a:srgbClr>
                  </a:outerShdw>
                </a:effectLst>
              </a:rPr>
              <a:t>…</a:t>
            </a:r>
            <a:endParaRPr lang="en-GB" dirty="0">
              <a:effectLst>
                <a:outerShdw blurRad="38100" dist="38100" dir="2700000" algn="tl">
                  <a:srgbClr val="000000">
                    <a:alpha val="43137"/>
                  </a:srgbClr>
                </a:outerShdw>
              </a:effectLst>
            </a:endParaRPr>
          </a:p>
        </p:txBody>
      </p:sp>
      <p:cxnSp>
        <p:nvCxnSpPr>
          <p:cNvPr id="32" name="Straight Arrow Connector 31"/>
          <p:cNvCxnSpPr>
            <a:stCxn id="19" idx="2"/>
            <a:endCxn id="23" idx="0"/>
          </p:cNvCxnSpPr>
          <p:nvPr/>
        </p:nvCxnSpPr>
        <p:spPr>
          <a:xfrm>
            <a:off x="1329206" y="2145891"/>
            <a:ext cx="4921" cy="355093"/>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23" idx="4"/>
            <a:endCxn id="26" idx="7"/>
          </p:cNvCxnSpPr>
          <p:nvPr/>
        </p:nvCxnSpPr>
        <p:spPr>
          <a:xfrm>
            <a:off x="1334127" y="2680984"/>
            <a:ext cx="11164" cy="53396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23" idx="4"/>
            <a:endCxn id="20" idx="0"/>
          </p:cNvCxnSpPr>
          <p:nvPr/>
        </p:nvCxnSpPr>
        <p:spPr>
          <a:xfrm flipH="1">
            <a:off x="758087" y="2680984"/>
            <a:ext cx="576040" cy="50760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23" idx="4"/>
            <a:endCxn id="21" idx="7"/>
          </p:cNvCxnSpPr>
          <p:nvPr/>
        </p:nvCxnSpPr>
        <p:spPr>
          <a:xfrm flipH="1">
            <a:off x="1091199" y="2680984"/>
            <a:ext cx="242928" cy="53396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23" idx="4"/>
            <a:endCxn id="27" idx="0"/>
          </p:cNvCxnSpPr>
          <p:nvPr/>
        </p:nvCxnSpPr>
        <p:spPr>
          <a:xfrm>
            <a:off x="1334127" y="2680984"/>
            <a:ext cx="232712" cy="50760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23" idx="4"/>
            <a:endCxn id="28" idx="1"/>
          </p:cNvCxnSpPr>
          <p:nvPr/>
        </p:nvCxnSpPr>
        <p:spPr>
          <a:xfrm>
            <a:off x="1334127" y="2680984"/>
            <a:ext cx="461729" cy="53396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3" idx="4"/>
            <a:endCxn id="29" idx="2"/>
          </p:cNvCxnSpPr>
          <p:nvPr/>
        </p:nvCxnSpPr>
        <p:spPr>
          <a:xfrm>
            <a:off x="1334127" y="2680984"/>
            <a:ext cx="1145182" cy="59760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414792" y="3941733"/>
            <a:ext cx="180000" cy="180000"/>
          </a:xfrm>
          <a:prstGeom prst="ellipse">
            <a:avLst/>
          </a:prstGeom>
          <a:solidFill>
            <a:schemeClr val="accent1">
              <a:lumMod val="7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Oval 55"/>
          <p:cNvSpPr/>
          <p:nvPr/>
        </p:nvSpPr>
        <p:spPr>
          <a:xfrm>
            <a:off x="668884" y="3941733"/>
            <a:ext cx="180000" cy="180000"/>
          </a:xfrm>
          <a:prstGeom prst="ellipse">
            <a:avLst/>
          </a:prstGeom>
          <a:solidFill>
            <a:srgbClr val="00B0F0"/>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Oval 56"/>
          <p:cNvSpPr/>
          <p:nvPr/>
        </p:nvSpPr>
        <p:spPr>
          <a:xfrm>
            <a:off x="954072" y="3941733"/>
            <a:ext cx="180000" cy="180000"/>
          </a:xfrm>
          <a:prstGeom prst="ellipse">
            <a:avLst/>
          </a:prstGeom>
          <a:solidFill>
            <a:srgbClr val="B3C6E7"/>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8" name="Straight Arrow Connector 57"/>
          <p:cNvCxnSpPr>
            <a:stCxn id="20" idx="4"/>
            <a:endCxn id="56" idx="7"/>
          </p:cNvCxnSpPr>
          <p:nvPr/>
        </p:nvCxnSpPr>
        <p:spPr>
          <a:xfrm>
            <a:off x="758087" y="3368592"/>
            <a:ext cx="64437" cy="599501"/>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20" idx="4"/>
            <a:endCxn id="54" idx="7"/>
          </p:cNvCxnSpPr>
          <p:nvPr/>
        </p:nvCxnSpPr>
        <p:spPr>
          <a:xfrm flipH="1">
            <a:off x="568432" y="3368592"/>
            <a:ext cx="189655" cy="599501"/>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20" idx="4"/>
            <a:endCxn id="57" idx="0"/>
          </p:cNvCxnSpPr>
          <p:nvPr/>
        </p:nvCxnSpPr>
        <p:spPr>
          <a:xfrm>
            <a:off x="758087" y="3368592"/>
            <a:ext cx="285985" cy="573141"/>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154528" y="3772010"/>
            <a:ext cx="434246" cy="369332"/>
          </a:xfrm>
          <a:prstGeom prst="rect">
            <a:avLst/>
          </a:prstGeom>
          <a:noFill/>
        </p:spPr>
        <p:txBody>
          <a:bodyPr wrap="square" rtlCol="0">
            <a:spAutoFit/>
          </a:bodyPr>
          <a:lstStyle/>
          <a:p>
            <a:r>
              <a:rPr lang="de-DE" dirty="0">
                <a:effectLst>
                  <a:outerShdw blurRad="38100" dist="38100" dir="2700000" algn="tl">
                    <a:srgbClr val="000000">
                      <a:alpha val="43137"/>
                    </a:srgbClr>
                  </a:outerShdw>
                </a:effectLst>
              </a:rPr>
              <a:t>…</a:t>
            </a:r>
            <a:endParaRPr lang="en-GB" dirty="0">
              <a:effectLst>
                <a:outerShdw blurRad="38100" dist="38100" dir="2700000" algn="tl">
                  <a:srgbClr val="000000">
                    <a:alpha val="43137"/>
                  </a:srgbClr>
                </a:outerShdw>
              </a:effectLst>
            </a:endParaRPr>
          </a:p>
        </p:txBody>
      </p:sp>
      <p:sp>
        <p:nvSpPr>
          <p:cNvPr id="69" name="Oval 68"/>
          <p:cNvSpPr/>
          <p:nvPr/>
        </p:nvSpPr>
        <p:spPr>
          <a:xfrm>
            <a:off x="2444519" y="3947048"/>
            <a:ext cx="180000" cy="180000"/>
          </a:xfrm>
          <a:prstGeom prst="ellipse">
            <a:avLst/>
          </a:prstGeom>
          <a:solidFill>
            <a:srgbClr val="0066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Oval 69"/>
          <p:cNvSpPr/>
          <p:nvPr/>
        </p:nvSpPr>
        <p:spPr>
          <a:xfrm>
            <a:off x="2729707" y="3947048"/>
            <a:ext cx="180000" cy="180000"/>
          </a:xfrm>
          <a:prstGeom prst="ellipse">
            <a:avLst/>
          </a:prstGeom>
          <a:solidFill>
            <a:srgbClr val="0066CC"/>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Oval 70"/>
          <p:cNvSpPr/>
          <p:nvPr/>
        </p:nvSpPr>
        <p:spPr>
          <a:xfrm>
            <a:off x="3022364" y="3947048"/>
            <a:ext cx="180000" cy="180000"/>
          </a:xfrm>
          <a:prstGeom prst="ellipse">
            <a:avLst/>
          </a:prstGeom>
          <a:solidFill>
            <a:srgbClr val="6600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2" name="Straight Arrow Connector 71"/>
          <p:cNvCxnSpPr>
            <a:stCxn id="29" idx="4"/>
            <a:endCxn id="69" idx="7"/>
          </p:cNvCxnSpPr>
          <p:nvPr/>
        </p:nvCxnSpPr>
        <p:spPr>
          <a:xfrm>
            <a:off x="2569309" y="3368592"/>
            <a:ext cx="28850" cy="604816"/>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stCxn id="29" idx="4"/>
            <a:endCxn id="70" idx="0"/>
          </p:cNvCxnSpPr>
          <p:nvPr/>
        </p:nvCxnSpPr>
        <p:spPr>
          <a:xfrm>
            <a:off x="2569309" y="3368592"/>
            <a:ext cx="250398" cy="578456"/>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29" idx="4"/>
            <a:endCxn id="71" idx="1"/>
          </p:cNvCxnSpPr>
          <p:nvPr/>
        </p:nvCxnSpPr>
        <p:spPr>
          <a:xfrm>
            <a:off x="2569309" y="3368592"/>
            <a:ext cx="479415" cy="604816"/>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1886402" y="3775559"/>
            <a:ext cx="434246" cy="369332"/>
          </a:xfrm>
          <a:prstGeom prst="rect">
            <a:avLst/>
          </a:prstGeom>
          <a:noFill/>
        </p:spPr>
        <p:txBody>
          <a:bodyPr wrap="square" rtlCol="0">
            <a:spAutoFit/>
          </a:bodyPr>
          <a:lstStyle/>
          <a:p>
            <a:r>
              <a:rPr lang="de-DE" dirty="0">
                <a:effectLst>
                  <a:outerShdw blurRad="38100" dist="38100" dir="2700000" algn="tl">
                    <a:srgbClr val="000000">
                      <a:alpha val="43137"/>
                    </a:srgbClr>
                  </a:outerShdw>
                </a:effectLst>
              </a:rPr>
              <a:t>…</a:t>
            </a:r>
            <a:endParaRPr lang="en-GB" dirty="0">
              <a:effectLst>
                <a:outerShdw blurRad="38100" dist="38100" dir="2700000" algn="tl">
                  <a:srgbClr val="000000">
                    <a:alpha val="43137"/>
                  </a:srgbClr>
                </a:outerShdw>
              </a:effectLst>
            </a:endParaRPr>
          </a:p>
        </p:txBody>
      </p:sp>
      <p:sp>
        <p:nvSpPr>
          <p:cNvPr id="83" name="Oval 82"/>
          <p:cNvSpPr/>
          <p:nvPr/>
        </p:nvSpPr>
        <p:spPr>
          <a:xfrm>
            <a:off x="922285" y="4732088"/>
            <a:ext cx="180000" cy="180000"/>
          </a:xfrm>
          <a:prstGeom prst="ellipse">
            <a:avLst/>
          </a:prstGeom>
          <a:solidFill>
            <a:schemeClr val="accent5">
              <a:lumMod val="60000"/>
              <a:lumOff val="40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Oval 83"/>
          <p:cNvSpPr/>
          <p:nvPr/>
        </p:nvSpPr>
        <p:spPr>
          <a:xfrm>
            <a:off x="1207473" y="4732088"/>
            <a:ext cx="180000" cy="180000"/>
          </a:xfrm>
          <a:prstGeom prst="ellipse">
            <a:avLst/>
          </a:prstGeom>
          <a:solidFill>
            <a:srgbClr val="B3C6E7"/>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Oval 84"/>
          <p:cNvSpPr/>
          <p:nvPr/>
        </p:nvSpPr>
        <p:spPr>
          <a:xfrm>
            <a:off x="1500130" y="4732088"/>
            <a:ext cx="180000" cy="180000"/>
          </a:xfrm>
          <a:prstGeom prst="ellipse">
            <a:avLst/>
          </a:prstGeom>
          <a:solidFill>
            <a:srgbClr val="B3C6E7"/>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6" name="Straight Arrow Connector 85"/>
          <p:cNvCxnSpPr>
            <a:stCxn id="57" idx="4"/>
            <a:endCxn id="83" idx="7"/>
          </p:cNvCxnSpPr>
          <p:nvPr/>
        </p:nvCxnSpPr>
        <p:spPr>
          <a:xfrm>
            <a:off x="1044072" y="4121733"/>
            <a:ext cx="31853" cy="636715"/>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a:stCxn id="57" idx="4"/>
            <a:endCxn id="84" idx="0"/>
          </p:cNvCxnSpPr>
          <p:nvPr/>
        </p:nvCxnSpPr>
        <p:spPr>
          <a:xfrm>
            <a:off x="1044072" y="4121733"/>
            <a:ext cx="253401" cy="610355"/>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57" idx="4"/>
            <a:endCxn id="85" idx="1"/>
          </p:cNvCxnSpPr>
          <p:nvPr/>
        </p:nvCxnSpPr>
        <p:spPr>
          <a:xfrm>
            <a:off x="1044072" y="4121733"/>
            <a:ext cx="482418" cy="636715"/>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9" name="Oval 88"/>
          <p:cNvSpPr/>
          <p:nvPr/>
        </p:nvSpPr>
        <p:spPr>
          <a:xfrm>
            <a:off x="1969597" y="4732082"/>
            <a:ext cx="180000" cy="180000"/>
          </a:xfrm>
          <a:prstGeom prst="ellipse">
            <a:avLst/>
          </a:prstGeom>
          <a:solidFill>
            <a:srgbClr val="0066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Oval 89"/>
          <p:cNvSpPr/>
          <p:nvPr/>
        </p:nvSpPr>
        <p:spPr>
          <a:xfrm>
            <a:off x="2254785" y="4732082"/>
            <a:ext cx="180000" cy="180000"/>
          </a:xfrm>
          <a:prstGeom prst="ellipse">
            <a:avLst/>
          </a:prstGeom>
          <a:solidFill>
            <a:srgbClr val="0066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Oval 90"/>
          <p:cNvSpPr/>
          <p:nvPr/>
        </p:nvSpPr>
        <p:spPr>
          <a:xfrm>
            <a:off x="2547442" y="4732082"/>
            <a:ext cx="180000" cy="180000"/>
          </a:xfrm>
          <a:prstGeom prst="ellipse">
            <a:avLst/>
          </a:prstGeom>
          <a:solidFill>
            <a:srgbClr val="0066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2" name="Straight Arrow Connector 91"/>
          <p:cNvCxnSpPr>
            <a:stCxn id="69" idx="4"/>
            <a:endCxn id="89" idx="7"/>
          </p:cNvCxnSpPr>
          <p:nvPr/>
        </p:nvCxnSpPr>
        <p:spPr>
          <a:xfrm flipH="1">
            <a:off x="2123237" y="4127048"/>
            <a:ext cx="411282" cy="631394"/>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a:stCxn id="69" idx="4"/>
            <a:endCxn id="90" idx="0"/>
          </p:cNvCxnSpPr>
          <p:nvPr/>
        </p:nvCxnSpPr>
        <p:spPr>
          <a:xfrm flipH="1">
            <a:off x="2344785" y="4127048"/>
            <a:ext cx="189734" cy="605034"/>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stCxn id="69" idx="4"/>
            <a:endCxn id="91" idx="7"/>
          </p:cNvCxnSpPr>
          <p:nvPr/>
        </p:nvCxnSpPr>
        <p:spPr>
          <a:xfrm>
            <a:off x="2534519" y="4127048"/>
            <a:ext cx="166563" cy="631394"/>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604281" y="4569330"/>
            <a:ext cx="434246" cy="369332"/>
          </a:xfrm>
          <a:prstGeom prst="rect">
            <a:avLst/>
          </a:prstGeom>
          <a:noFill/>
        </p:spPr>
        <p:txBody>
          <a:bodyPr wrap="square" rtlCol="0">
            <a:spAutoFit/>
          </a:bodyPr>
          <a:lstStyle/>
          <a:p>
            <a:r>
              <a:rPr lang="de-DE" dirty="0">
                <a:effectLst>
                  <a:outerShdw blurRad="38100" dist="38100" dir="2700000" algn="tl">
                    <a:srgbClr val="000000">
                      <a:alpha val="43137"/>
                    </a:srgbClr>
                  </a:outerShdw>
                </a:effectLst>
              </a:rPr>
              <a:t>…</a:t>
            </a:r>
            <a:endParaRPr lang="en-GB" dirty="0">
              <a:effectLst>
                <a:outerShdw blurRad="38100" dist="38100" dir="2700000" algn="tl">
                  <a:srgbClr val="000000">
                    <a:alpha val="43137"/>
                  </a:srgbClr>
                </a:outerShdw>
              </a:effectLst>
            </a:endParaRPr>
          </a:p>
        </p:txBody>
      </p:sp>
      <p:sp>
        <p:nvSpPr>
          <p:cNvPr id="109" name="Oval 108"/>
          <p:cNvSpPr/>
          <p:nvPr/>
        </p:nvSpPr>
        <p:spPr>
          <a:xfrm>
            <a:off x="2995639" y="4742720"/>
            <a:ext cx="180000" cy="180000"/>
          </a:xfrm>
          <a:prstGeom prst="ellipse">
            <a:avLst/>
          </a:prstGeom>
          <a:solidFill>
            <a:schemeClr val="accent1">
              <a:lumMod val="7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Oval 109"/>
          <p:cNvSpPr/>
          <p:nvPr/>
        </p:nvSpPr>
        <p:spPr>
          <a:xfrm>
            <a:off x="3280827" y="4742720"/>
            <a:ext cx="180000" cy="180000"/>
          </a:xfrm>
          <a:prstGeom prst="ellipse">
            <a:avLst/>
          </a:prstGeom>
          <a:solidFill>
            <a:srgbClr val="7030A0"/>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Oval 110"/>
          <p:cNvSpPr/>
          <p:nvPr/>
        </p:nvSpPr>
        <p:spPr>
          <a:xfrm>
            <a:off x="3573484" y="4742720"/>
            <a:ext cx="180000" cy="180000"/>
          </a:xfrm>
          <a:prstGeom prst="ellipse">
            <a:avLst/>
          </a:prstGeom>
          <a:solidFill>
            <a:srgbClr val="6600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2" name="Straight Arrow Connector 111"/>
          <p:cNvCxnSpPr>
            <a:stCxn id="71" idx="4"/>
            <a:endCxn id="109" idx="7"/>
          </p:cNvCxnSpPr>
          <p:nvPr/>
        </p:nvCxnSpPr>
        <p:spPr>
          <a:xfrm>
            <a:off x="3112364" y="4127048"/>
            <a:ext cx="36915" cy="642032"/>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a:stCxn id="71" idx="4"/>
            <a:endCxn id="110" idx="0"/>
          </p:cNvCxnSpPr>
          <p:nvPr/>
        </p:nvCxnSpPr>
        <p:spPr>
          <a:xfrm>
            <a:off x="3112364" y="4127048"/>
            <a:ext cx="258463" cy="615672"/>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a:stCxn id="71" idx="4"/>
            <a:endCxn id="111" idx="1"/>
          </p:cNvCxnSpPr>
          <p:nvPr/>
        </p:nvCxnSpPr>
        <p:spPr>
          <a:xfrm>
            <a:off x="3112364" y="4127048"/>
            <a:ext cx="487480" cy="642032"/>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2677635" y="4579962"/>
            <a:ext cx="434246" cy="369332"/>
          </a:xfrm>
          <a:prstGeom prst="rect">
            <a:avLst/>
          </a:prstGeom>
          <a:noFill/>
        </p:spPr>
        <p:txBody>
          <a:bodyPr wrap="square" rtlCol="0">
            <a:spAutoFit/>
          </a:bodyPr>
          <a:lstStyle/>
          <a:p>
            <a:r>
              <a:rPr lang="de-DE" dirty="0">
                <a:effectLst>
                  <a:outerShdw blurRad="38100" dist="38100" dir="2700000" algn="tl">
                    <a:srgbClr val="000000">
                      <a:alpha val="43137"/>
                    </a:srgbClr>
                  </a:outerShdw>
                </a:effectLst>
              </a:rPr>
              <a:t>…</a:t>
            </a:r>
            <a:endParaRPr lang="en-GB" dirty="0">
              <a:effectLst>
                <a:outerShdw blurRad="38100" dist="38100" dir="2700000" algn="tl">
                  <a:srgbClr val="000000">
                    <a:alpha val="43137"/>
                  </a:srgbClr>
                </a:outerShdw>
              </a:effectLst>
            </a:endParaRPr>
          </a:p>
        </p:txBody>
      </p:sp>
      <p:sp>
        <p:nvSpPr>
          <p:cNvPr id="126" name="TextBox 125"/>
          <p:cNvSpPr txBox="1"/>
          <p:nvPr/>
        </p:nvSpPr>
        <p:spPr>
          <a:xfrm rot="5400000">
            <a:off x="895219" y="5120654"/>
            <a:ext cx="434246" cy="369332"/>
          </a:xfrm>
          <a:prstGeom prst="rect">
            <a:avLst/>
          </a:prstGeom>
          <a:noFill/>
        </p:spPr>
        <p:txBody>
          <a:bodyPr wrap="square" rtlCol="0">
            <a:spAutoFit/>
          </a:bodyPr>
          <a:lstStyle/>
          <a:p>
            <a:r>
              <a:rPr lang="de-DE" dirty="0">
                <a:effectLst>
                  <a:outerShdw blurRad="38100" dist="38100" dir="2700000" algn="tl">
                    <a:srgbClr val="000000">
                      <a:alpha val="43137"/>
                    </a:srgbClr>
                  </a:outerShdw>
                </a:effectLst>
              </a:rPr>
              <a:t>…</a:t>
            </a:r>
            <a:endParaRPr lang="en-GB" dirty="0">
              <a:effectLst>
                <a:outerShdw blurRad="38100" dist="38100" dir="2700000" algn="tl">
                  <a:srgbClr val="000000">
                    <a:alpha val="43137"/>
                  </a:srgbClr>
                </a:outerShdw>
              </a:effectLst>
            </a:endParaRPr>
          </a:p>
        </p:txBody>
      </p:sp>
      <p:sp>
        <p:nvSpPr>
          <p:cNvPr id="127" name="TextBox 126"/>
          <p:cNvSpPr txBox="1"/>
          <p:nvPr/>
        </p:nvSpPr>
        <p:spPr>
          <a:xfrm rot="5400000">
            <a:off x="2602042" y="5136597"/>
            <a:ext cx="434246" cy="369332"/>
          </a:xfrm>
          <a:prstGeom prst="rect">
            <a:avLst/>
          </a:prstGeom>
          <a:noFill/>
        </p:spPr>
        <p:txBody>
          <a:bodyPr wrap="square" rtlCol="0">
            <a:spAutoFit/>
          </a:bodyPr>
          <a:lstStyle/>
          <a:p>
            <a:r>
              <a:rPr lang="de-DE" dirty="0">
                <a:effectLst>
                  <a:outerShdw blurRad="38100" dist="38100" dir="2700000" algn="tl">
                    <a:srgbClr val="000000">
                      <a:alpha val="43137"/>
                    </a:srgbClr>
                  </a:outerShdw>
                </a:effectLst>
              </a:rPr>
              <a:t>…</a:t>
            </a:r>
            <a:endParaRPr lang="en-GB" dirty="0">
              <a:effectLst>
                <a:outerShdw blurRad="38100" dist="38100" dir="2700000" algn="tl">
                  <a:srgbClr val="000000">
                    <a:alpha val="43137"/>
                  </a:srgbClr>
                </a:outerShdw>
              </a:effectLst>
            </a:endParaRPr>
          </a:p>
        </p:txBody>
      </p:sp>
      <p:cxnSp>
        <p:nvCxnSpPr>
          <p:cNvPr id="129" name="Straight Connector 128"/>
          <p:cNvCxnSpPr/>
          <p:nvPr/>
        </p:nvCxnSpPr>
        <p:spPr>
          <a:xfrm flipH="1">
            <a:off x="239233" y="5826642"/>
            <a:ext cx="447584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H="1">
            <a:off x="218770" y="5170968"/>
            <a:ext cx="447584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H="1">
            <a:off x="220525" y="4362893"/>
            <a:ext cx="447584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H="1">
            <a:off x="206599" y="3554818"/>
            <a:ext cx="447584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239233" y="6549737"/>
            <a:ext cx="447584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H="1">
            <a:off x="224262" y="6636002"/>
            <a:ext cx="4475840" cy="0"/>
          </a:xfrm>
          <a:prstGeom prst="line">
            <a:avLst/>
          </a:prstGeom>
          <a:ln w="1905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201108" y="2755604"/>
            <a:ext cx="4475840" cy="0"/>
          </a:xfrm>
          <a:prstGeom prst="line">
            <a:avLst/>
          </a:prstGeom>
          <a:ln w="1905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2204423" y="1776559"/>
            <a:ext cx="463518"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de-DE" dirty="0">
                <a:latin typeface="Arial" panose="020B0604020202020204" pitchFamily="34" charset="0"/>
                <a:cs typeface="Arial" panose="020B0604020202020204" pitchFamily="34" charset="0"/>
              </a:rPr>
              <a:t>P</a:t>
            </a:r>
            <a:endParaRPr lang="en-GB" dirty="0">
              <a:latin typeface="Arial" panose="020B0604020202020204" pitchFamily="34" charset="0"/>
              <a:cs typeface="Arial" panose="020B0604020202020204" pitchFamily="34" charset="0"/>
            </a:endParaRPr>
          </a:p>
        </p:txBody>
      </p:sp>
      <p:sp>
        <p:nvSpPr>
          <p:cNvPr id="137" name="TextBox 136"/>
          <p:cNvSpPr txBox="1"/>
          <p:nvPr/>
        </p:nvSpPr>
        <p:spPr>
          <a:xfrm>
            <a:off x="2204423" y="2295374"/>
            <a:ext cx="463518"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de-DE" dirty="0">
                <a:latin typeface="Arial" panose="020B0604020202020204" pitchFamily="34" charset="0"/>
                <a:cs typeface="Arial" panose="020B0604020202020204" pitchFamily="34" charset="0"/>
              </a:rPr>
              <a:t>F</a:t>
            </a:r>
            <a:r>
              <a:rPr lang="de-DE" baseline="-25000" dirty="0">
                <a:latin typeface="Arial" panose="020B0604020202020204" pitchFamily="34" charset="0"/>
                <a:cs typeface="Arial" panose="020B0604020202020204" pitchFamily="34" charset="0"/>
              </a:rPr>
              <a:t>1</a:t>
            </a:r>
            <a:endParaRPr lang="en-GB" baseline="-25000" dirty="0">
              <a:latin typeface="Arial" panose="020B0604020202020204" pitchFamily="34" charset="0"/>
              <a:cs typeface="Arial" panose="020B0604020202020204" pitchFamily="34" charset="0"/>
            </a:endParaRPr>
          </a:p>
        </p:txBody>
      </p:sp>
      <p:sp>
        <p:nvSpPr>
          <p:cNvPr id="138" name="Rectangle 137"/>
          <p:cNvSpPr/>
          <p:nvPr/>
        </p:nvSpPr>
        <p:spPr>
          <a:xfrm>
            <a:off x="1859496" y="4569330"/>
            <a:ext cx="2090499" cy="518867"/>
          </a:xfrm>
          <a:prstGeom prst="rect">
            <a:avLst/>
          </a:prstGeom>
          <a:no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Rectangle 138"/>
          <p:cNvSpPr/>
          <p:nvPr/>
        </p:nvSpPr>
        <p:spPr>
          <a:xfrm>
            <a:off x="6771372" y="456421"/>
            <a:ext cx="1277475" cy="423021"/>
          </a:xfrm>
          <a:prstGeom prst="rect">
            <a:avLst/>
          </a:prstGeom>
          <a:no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0" name="Oval 139"/>
          <p:cNvSpPr/>
          <p:nvPr/>
        </p:nvSpPr>
        <p:spPr>
          <a:xfrm>
            <a:off x="10282412" y="760281"/>
            <a:ext cx="180000" cy="180000"/>
          </a:xfrm>
          <a:prstGeom prst="ellipse">
            <a:avLst/>
          </a:prstGeom>
          <a:solidFill>
            <a:srgbClr val="0000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Gerade Verbindung mit Pfeil 7"/>
          <p:cNvCxnSpPr>
            <a:stCxn id="140" idx="2"/>
            <a:endCxn id="29" idx="6"/>
          </p:cNvCxnSpPr>
          <p:nvPr/>
        </p:nvCxnSpPr>
        <p:spPr>
          <a:xfrm flipH="1">
            <a:off x="2659309" y="850281"/>
            <a:ext cx="7623103" cy="2428311"/>
          </a:xfrm>
          <a:prstGeom prst="straightConnector1">
            <a:avLst/>
          </a:prstGeom>
          <a:ln w="9525">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8" name="Oval 77"/>
          <p:cNvSpPr/>
          <p:nvPr/>
        </p:nvSpPr>
        <p:spPr>
          <a:xfrm>
            <a:off x="6464295" y="1244602"/>
            <a:ext cx="148167" cy="1947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9" name="Gerade Verbindung mit Pfeil 7">
            <a:extLst>
              <a:ext uri="{FF2B5EF4-FFF2-40B4-BE49-F238E27FC236}">
                <a16:creationId xmlns:a16="http://schemas.microsoft.com/office/drawing/2014/main" id="{D642BAE5-C9ED-46D4-982E-7386C6977AA8}"/>
              </a:ext>
            </a:extLst>
          </p:cNvPr>
          <p:cNvCxnSpPr>
            <a:cxnSpLocks/>
            <a:stCxn id="139" idx="2"/>
            <a:endCxn id="138" idx="3"/>
          </p:cNvCxnSpPr>
          <p:nvPr/>
        </p:nvCxnSpPr>
        <p:spPr>
          <a:xfrm flipH="1">
            <a:off x="3949995" y="879442"/>
            <a:ext cx="3460115" cy="3949322"/>
          </a:xfrm>
          <a:prstGeom prst="straightConnector1">
            <a:avLst/>
          </a:prstGeom>
          <a:ln w="9525">
            <a:solidFill>
              <a:schemeClr val="bg1">
                <a:lumMod val="75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0" name="Right Triangle 79">
            <a:extLst>
              <a:ext uri="{FF2B5EF4-FFF2-40B4-BE49-F238E27FC236}">
                <a16:creationId xmlns:a16="http://schemas.microsoft.com/office/drawing/2014/main" id="{F02D9605-0BD7-497E-AA64-DEED5D6D800B}"/>
              </a:ext>
            </a:extLst>
          </p:cNvPr>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4743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wipe(right)">
                                      <p:cBhvr>
                                        <p:cTn id="12" dur="10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996" y="1251966"/>
            <a:ext cx="12012168" cy="5606034"/>
          </a:xfrm>
          <a:prstGeom prst="rect">
            <a:avLst/>
          </a:prstGeom>
        </p:spPr>
      </p:pic>
      <p:sp>
        <p:nvSpPr>
          <p:cNvPr id="2" name="Textfeld 5"/>
          <p:cNvSpPr txBox="1"/>
          <p:nvPr/>
        </p:nvSpPr>
        <p:spPr>
          <a:xfrm>
            <a:off x="3252" y="6365560"/>
            <a:ext cx="782172" cy="461665"/>
          </a:xfrm>
          <a:prstGeom prst="rect">
            <a:avLst/>
          </a:prstGeom>
          <a:solidFill>
            <a:schemeClr val="bg1"/>
          </a:solidFill>
          <a:effectLst>
            <a:outerShdw blurRad="50800" dist="38100" dir="13500000" algn="br"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6</a:t>
            </a:fld>
            <a:endParaRPr lang="en-GB" dirty="0"/>
          </a:p>
        </p:txBody>
      </p:sp>
      <p:sp>
        <p:nvSpPr>
          <p:cNvPr id="8" name="TextBox 7"/>
          <p:cNvSpPr txBox="1"/>
          <p:nvPr/>
        </p:nvSpPr>
        <p:spPr>
          <a:xfrm>
            <a:off x="82996" y="79744"/>
            <a:ext cx="12012168" cy="461665"/>
          </a:xfrm>
          <a:prstGeom prst="rect">
            <a:avLst/>
          </a:prstGeom>
          <a:solidFill>
            <a:schemeClr val="bg1"/>
          </a:solidFill>
          <a:ln w="12700">
            <a:solidFill>
              <a:srgbClr val="0000FF"/>
            </a:solid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See the genetic variance between F2-individuals, it was created by meiosis in F1</a:t>
            </a:r>
          </a:p>
        </p:txBody>
      </p:sp>
      <p:sp>
        <p:nvSpPr>
          <p:cNvPr id="5" name="Rechteck 1"/>
          <p:cNvSpPr/>
          <p:nvPr/>
        </p:nvSpPr>
        <p:spPr>
          <a:xfrm>
            <a:off x="4715539" y="2911181"/>
            <a:ext cx="3030279" cy="831479"/>
          </a:xfrm>
          <a:prstGeom prst="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3" name="Oval 2">
            <a:extLst>
              <a:ext uri="{FF2B5EF4-FFF2-40B4-BE49-F238E27FC236}">
                <a16:creationId xmlns:a16="http://schemas.microsoft.com/office/drawing/2014/main" id="{2C2B7A56-1676-497A-A548-2C0D2681F67E}"/>
              </a:ext>
            </a:extLst>
          </p:cNvPr>
          <p:cNvSpPr/>
          <p:nvPr/>
        </p:nvSpPr>
        <p:spPr>
          <a:xfrm>
            <a:off x="6387485" y="1362722"/>
            <a:ext cx="181992" cy="21306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77093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996" y="1251966"/>
            <a:ext cx="12012168" cy="5606034"/>
          </a:xfrm>
          <a:prstGeom prst="rect">
            <a:avLst/>
          </a:prstGeom>
        </p:spPr>
      </p:pic>
      <p:sp>
        <p:nvSpPr>
          <p:cNvPr id="2" name="Textfeld 5"/>
          <p:cNvSpPr txBox="1"/>
          <p:nvPr/>
        </p:nvSpPr>
        <p:spPr>
          <a:xfrm>
            <a:off x="3252" y="6365560"/>
            <a:ext cx="782172" cy="461665"/>
          </a:xfrm>
          <a:prstGeom prst="rect">
            <a:avLst/>
          </a:prstGeom>
          <a:solidFill>
            <a:schemeClr val="bg1"/>
          </a:solidFill>
          <a:effectLst>
            <a:outerShdw blurRad="50800" dist="38100" dir="13500000" algn="br"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US" smtClean="0"/>
              <a:pPr/>
              <a:t>7</a:t>
            </a:fld>
            <a:endParaRPr lang="en-US" dirty="0"/>
          </a:p>
        </p:txBody>
      </p:sp>
      <p:sp>
        <p:nvSpPr>
          <p:cNvPr id="8" name="TextBox 7"/>
          <p:cNvSpPr txBox="1"/>
          <p:nvPr/>
        </p:nvSpPr>
        <p:spPr>
          <a:xfrm>
            <a:off x="82996" y="79744"/>
            <a:ext cx="12012168" cy="461665"/>
          </a:xfrm>
          <a:prstGeom prst="rect">
            <a:avLst/>
          </a:prstGeom>
          <a:solidFill>
            <a:schemeClr val="bg1"/>
          </a:solidFill>
          <a:ln w="12700">
            <a:solidFill>
              <a:srgbClr val="0000FF"/>
            </a:solidFill>
          </a:ln>
          <a:effectLst>
            <a:outerShdw blurRad="50800" dist="38100" dir="2700000" algn="tl" rotWithShape="0">
              <a:prstClr val="black">
                <a:alpha val="40000"/>
              </a:prstClr>
            </a:outerShdw>
          </a:effectLst>
        </p:spPr>
        <p:txBody>
          <a:bodyPr wrap="square" rtlCol="0">
            <a:spAutoFit/>
          </a:bodyPr>
          <a:lstStyle/>
          <a:p>
            <a:pPr>
              <a:spcBef>
                <a:spcPct val="0"/>
              </a:spcBef>
            </a:pPr>
            <a:r>
              <a:rPr lang="de-DE" sz="2400" dirty="0">
                <a:latin typeface="Arial" panose="020B0604020202020204" pitchFamily="34" charset="0"/>
                <a:cs typeface="Arial" panose="020B0604020202020204" pitchFamily="34" charset="0"/>
              </a:rPr>
              <a:t>See </a:t>
            </a:r>
            <a:r>
              <a:rPr lang="de-DE" sz="2400" dirty="0" err="1">
                <a:latin typeface="Arial" panose="020B0604020202020204" pitchFamily="34" charset="0"/>
                <a:cs typeface="Arial" panose="020B0604020202020204" pitchFamily="34" charset="0"/>
              </a:rPr>
              <a:t>the</a:t>
            </a:r>
            <a:r>
              <a:rPr lang="de-DE" sz="2400" dirty="0">
                <a:latin typeface="Arial" panose="020B0604020202020204" pitchFamily="34" charset="0"/>
                <a:cs typeface="Arial" panose="020B0604020202020204" pitchFamily="34" charset="0"/>
              </a:rPr>
              <a:t> </a:t>
            </a:r>
            <a:r>
              <a:rPr lang="de-DE" altLang="en-US" sz="2400" dirty="0" err="1">
                <a:latin typeface="Arial" charset="0"/>
                <a:cs typeface="Arial" charset="0"/>
              </a:rPr>
              <a:t>genetic</a:t>
            </a:r>
            <a:r>
              <a:rPr lang="de-DE" altLang="en-US" sz="2400" dirty="0">
                <a:latin typeface="Arial" charset="0"/>
                <a:cs typeface="Arial" charset="0"/>
              </a:rPr>
              <a:t> </a:t>
            </a:r>
            <a:r>
              <a:rPr lang="de-DE" altLang="en-US" sz="2400" dirty="0" err="1">
                <a:latin typeface="Arial" charset="0"/>
                <a:cs typeface="Arial" charset="0"/>
              </a:rPr>
              <a:t>variance</a:t>
            </a:r>
            <a:r>
              <a:rPr lang="de-DE" altLang="en-US" sz="2400" dirty="0">
                <a:latin typeface="Arial" charset="0"/>
                <a:cs typeface="Arial" charset="0"/>
              </a:rPr>
              <a:t> </a:t>
            </a:r>
            <a:r>
              <a:rPr lang="de-DE" altLang="en-US" sz="2400" dirty="0" err="1">
                <a:solidFill>
                  <a:srgbClr val="0000FF"/>
                </a:solidFill>
                <a:latin typeface="Arial" charset="0"/>
                <a:cs typeface="Arial" charset="0"/>
              </a:rPr>
              <a:t>between</a:t>
            </a:r>
            <a:r>
              <a:rPr lang="de-DE" altLang="en-US" sz="2400" dirty="0">
                <a:latin typeface="Arial" charset="0"/>
                <a:cs typeface="Arial" charset="0"/>
              </a:rPr>
              <a:t> F3-lines, </a:t>
            </a:r>
            <a:r>
              <a:rPr lang="de-DE" altLang="en-US" sz="2400" dirty="0" err="1">
                <a:latin typeface="Arial" charset="0"/>
                <a:cs typeface="Arial" charset="0"/>
              </a:rPr>
              <a:t>it</a:t>
            </a:r>
            <a:r>
              <a:rPr lang="de-DE" altLang="en-US" sz="2400" dirty="0">
                <a:latin typeface="Arial" charset="0"/>
                <a:cs typeface="Arial" charset="0"/>
              </a:rPr>
              <a:t> was </a:t>
            </a:r>
            <a:r>
              <a:rPr lang="de-DE" altLang="en-US" sz="2400" dirty="0" err="1">
                <a:latin typeface="Arial" charset="0"/>
                <a:cs typeface="Arial" charset="0"/>
              </a:rPr>
              <a:t>created</a:t>
            </a:r>
            <a:r>
              <a:rPr lang="de-DE" altLang="en-US" sz="2400" dirty="0">
                <a:latin typeface="Arial" charset="0"/>
                <a:cs typeface="Arial" charset="0"/>
              </a:rPr>
              <a:t> </a:t>
            </a:r>
            <a:r>
              <a:rPr lang="de-DE" altLang="en-US" sz="2400" dirty="0" err="1">
                <a:latin typeface="Arial" charset="0"/>
                <a:cs typeface="Arial" charset="0"/>
              </a:rPr>
              <a:t>by</a:t>
            </a:r>
            <a:r>
              <a:rPr lang="de-DE" altLang="en-US" sz="2400" dirty="0">
                <a:latin typeface="Arial" charset="0"/>
                <a:cs typeface="Arial" charset="0"/>
              </a:rPr>
              <a:t> </a:t>
            </a:r>
            <a:r>
              <a:rPr lang="de-DE" altLang="en-US" sz="2400" dirty="0" err="1">
                <a:latin typeface="Arial" charset="0"/>
                <a:cs typeface="Arial" charset="0"/>
              </a:rPr>
              <a:t>meiosis</a:t>
            </a:r>
            <a:r>
              <a:rPr lang="de-DE" altLang="en-US" sz="2400" dirty="0">
                <a:latin typeface="Arial" charset="0"/>
                <a:cs typeface="Arial" charset="0"/>
              </a:rPr>
              <a:t> in F1</a:t>
            </a:r>
            <a:endParaRPr lang="en-GB" altLang="en-US" sz="2400" dirty="0">
              <a:latin typeface="Arial" charset="0"/>
              <a:cs typeface="Arial" charset="0"/>
            </a:endParaRPr>
          </a:p>
        </p:txBody>
      </p:sp>
      <p:sp>
        <p:nvSpPr>
          <p:cNvPr id="5" name="Rechteck 1"/>
          <p:cNvSpPr/>
          <p:nvPr/>
        </p:nvSpPr>
        <p:spPr>
          <a:xfrm>
            <a:off x="6251944" y="3745838"/>
            <a:ext cx="1493874" cy="831479"/>
          </a:xfrm>
          <a:prstGeom prst="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Rechteck 1"/>
          <p:cNvSpPr/>
          <p:nvPr/>
        </p:nvSpPr>
        <p:spPr>
          <a:xfrm>
            <a:off x="249864" y="3949995"/>
            <a:ext cx="925033" cy="45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Rechteck 1"/>
          <p:cNvSpPr/>
          <p:nvPr/>
        </p:nvSpPr>
        <p:spPr>
          <a:xfrm>
            <a:off x="2289546" y="3958857"/>
            <a:ext cx="925033" cy="45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Rectangle 10"/>
          <p:cNvSpPr/>
          <p:nvPr/>
        </p:nvSpPr>
        <p:spPr>
          <a:xfrm>
            <a:off x="122275" y="4550762"/>
            <a:ext cx="4433777" cy="12350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p:cNvGrpSpPr/>
          <p:nvPr/>
        </p:nvGrpSpPr>
        <p:grpSpPr>
          <a:xfrm>
            <a:off x="593654" y="4395092"/>
            <a:ext cx="2346252" cy="937436"/>
            <a:chOff x="3466212" y="-733647"/>
            <a:chExt cx="1424765" cy="457200"/>
          </a:xfrm>
        </p:grpSpPr>
        <p:sp>
          <p:nvSpPr>
            <p:cNvPr id="3" name="Curved Up Arrow 2"/>
            <p:cNvSpPr/>
            <p:nvPr/>
          </p:nvSpPr>
          <p:spPr>
            <a:xfrm>
              <a:off x="3508744" y="-733647"/>
              <a:ext cx="1382233" cy="457200"/>
            </a:xfrm>
            <a:prstGeom prst="curvedUpArrow">
              <a:avLst/>
            </a:prstGeom>
            <a:solidFill>
              <a:schemeClr val="bg1">
                <a:lumMod val="95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Curved Up Arrow 8"/>
            <p:cNvSpPr/>
            <p:nvPr/>
          </p:nvSpPr>
          <p:spPr>
            <a:xfrm flipH="1">
              <a:off x="3466212" y="-733647"/>
              <a:ext cx="1332615" cy="457200"/>
            </a:xfrm>
            <a:prstGeom prst="curvedUpArrow">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 name="Oval 11"/>
          <p:cNvSpPr/>
          <p:nvPr/>
        </p:nvSpPr>
        <p:spPr>
          <a:xfrm>
            <a:off x="6400800" y="1367366"/>
            <a:ext cx="148167" cy="1947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38956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996" y="1251966"/>
            <a:ext cx="12012168" cy="5606034"/>
          </a:xfrm>
          <a:prstGeom prst="rect">
            <a:avLst/>
          </a:prstGeom>
        </p:spPr>
      </p:pic>
      <p:sp>
        <p:nvSpPr>
          <p:cNvPr id="2" name="Textfeld 5"/>
          <p:cNvSpPr txBox="1"/>
          <p:nvPr/>
        </p:nvSpPr>
        <p:spPr>
          <a:xfrm>
            <a:off x="34325" y="6347804"/>
            <a:ext cx="782172" cy="461665"/>
          </a:xfrm>
          <a:prstGeom prst="rect">
            <a:avLst/>
          </a:prstGeom>
          <a:solidFill>
            <a:schemeClr val="bg1"/>
          </a:solidFill>
          <a:effectLst>
            <a:outerShdw blurRad="50800" dist="38100" dir="13500000" algn="br" rotWithShape="0">
              <a:prstClr val="black">
                <a:alpha val="40000"/>
              </a:prstClr>
            </a:outerShdw>
          </a:effectLst>
        </p:spPr>
        <p:txBody>
          <a:bodyPr wrap="square" rtlCol="0">
            <a:spAutoFit/>
          </a:bodyPr>
          <a:lstStyle/>
          <a:p>
            <a:pPr algn="ctr"/>
            <a:fld id="{5B255CE3-06F4-4E80-85AD-A0878CDD5C50}" type="slidenum">
              <a:rPr lang="en-US" sz="2400">
                <a:latin typeface="Arial" panose="020B0604020202020204" pitchFamily="34" charset="0"/>
                <a:cs typeface="Arial" panose="020B0604020202020204" pitchFamily="34" charset="0"/>
              </a:rPr>
              <a:pPr algn="ctr"/>
              <a:t>8</a:t>
            </a:fld>
            <a:endParaRPr lang="en-US" sz="2400" dirty="0">
              <a:latin typeface="Arial" panose="020B0604020202020204" pitchFamily="34" charset="0"/>
              <a:cs typeface="Arial" panose="020B0604020202020204" pitchFamily="34" charset="0"/>
            </a:endParaRPr>
          </a:p>
        </p:txBody>
      </p:sp>
      <p:sp>
        <p:nvSpPr>
          <p:cNvPr id="8" name="TextBox 7"/>
          <p:cNvSpPr txBox="1"/>
          <p:nvPr/>
        </p:nvSpPr>
        <p:spPr>
          <a:xfrm>
            <a:off x="82996" y="90516"/>
            <a:ext cx="12054698" cy="461665"/>
          </a:xfrm>
          <a:prstGeom prst="rect">
            <a:avLst/>
          </a:prstGeom>
          <a:solidFill>
            <a:schemeClr val="bg1"/>
          </a:solidFill>
          <a:ln w="12700">
            <a:solidFill>
              <a:srgbClr val="0000FF"/>
            </a:solidFill>
          </a:ln>
          <a:effectLst>
            <a:outerShdw blurRad="50800" dist="38100" dir="2700000" algn="tl" rotWithShape="0">
              <a:prstClr val="black">
                <a:alpha val="40000"/>
              </a:prstClr>
            </a:outerShdw>
          </a:effectLst>
        </p:spPr>
        <p:txBody>
          <a:bodyPr wrap="square" rtlCol="0">
            <a:spAutoFit/>
          </a:bodyPr>
          <a:lstStyle/>
          <a:p>
            <a:pPr lvl="0" fontAlgn="base">
              <a:spcBef>
                <a:spcPct val="0"/>
              </a:spcBef>
              <a:spcAft>
                <a:spcPct val="0"/>
              </a:spcAft>
            </a:pPr>
            <a:r>
              <a:rPr lang="de-DE" altLang="en-US" sz="2400" dirty="0" err="1">
                <a:latin typeface="Arial" charset="0"/>
                <a:cs typeface="Arial" charset="0"/>
              </a:rPr>
              <a:t>Genetic</a:t>
            </a:r>
            <a:r>
              <a:rPr lang="de-DE" altLang="en-US" sz="2400" dirty="0">
                <a:latin typeface="Arial" charset="0"/>
                <a:cs typeface="Arial" charset="0"/>
              </a:rPr>
              <a:t> </a:t>
            </a:r>
            <a:r>
              <a:rPr lang="de-DE" altLang="en-US" sz="2400" dirty="0" err="1">
                <a:latin typeface="Arial" charset="0"/>
                <a:cs typeface="Arial" charset="0"/>
              </a:rPr>
              <a:t>variance</a:t>
            </a:r>
            <a:r>
              <a:rPr lang="de-DE" altLang="en-US" sz="2400" dirty="0">
                <a:latin typeface="Arial" charset="0"/>
                <a:cs typeface="Arial" charset="0"/>
              </a:rPr>
              <a:t> </a:t>
            </a:r>
            <a:r>
              <a:rPr lang="de-DE" altLang="en-US" sz="2400" dirty="0" err="1">
                <a:latin typeface="Arial" charset="0"/>
                <a:cs typeface="Arial" charset="0"/>
              </a:rPr>
              <a:t>between</a:t>
            </a:r>
            <a:r>
              <a:rPr lang="de-DE" altLang="en-US" sz="2400" dirty="0">
                <a:latin typeface="Arial" charset="0"/>
                <a:cs typeface="Arial" charset="0"/>
              </a:rPr>
              <a:t> F3-plants </a:t>
            </a:r>
            <a:r>
              <a:rPr lang="de-DE" altLang="en-US" sz="2400" dirty="0" err="1">
                <a:solidFill>
                  <a:srgbClr val="0000FF"/>
                </a:solidFill>
                <a:latin typeface="Arial" charset="0"/>
                <a:cs typeface="Arial" charset="0"/>
              </a:rPr>
              <a:t>within</a:t>
            </a:r>
            <a:r>
              <a:rPr lang="de-DE" altLang="en-US" sz="2400" dirty="0">
                <a:latin typeface="Arial" charset="0"/>
                <a:cs typeface="Arial" charset="0"/>
              </a:rPr>
              <a:t> F3-lines, </a:t>
            </a:r>
            <a:r>
              <a:rPr lang="de-DE" altLang="en-US" sz="2400" dirty="0" err="1">
                <a:latin typeface="Arial" charset="0"/>
                <a:cs typeface="Arial" charset="0"/>
              </a:rPr>
              <a:t>created</a:t>
            </a:r>
            <a:r>
              <a:rPr lang="de-DE" altLang="en-US" sz="2400" dirty="0">
                <a:latin typeface="Arial" charset="0"/>
                <a:cs typeface="Arial" charset="0"/>
              </a:rPr>
              <a:t> </a:t>
            </a:r>
            <a:r>
              <a:rPr lang="de-DE" altLang="en-US" sz="2400" dirty="0" err="1">
                <a:latin typeface="Arial" charset="0"/>
                <a:cs typeface="Arial" charset="0"/>
              </a:rPr>
              <a:t>by</a:t>
            </a:r>
            <a:r>
              <a:rPr lang="de-DE" altLang="en-US" sz="2400" dirty="0">
                <a:latin typeface="Arial" charset="0"/>
                <a:cs typeface="Arial" charset="0"/>
              </a:rPr>
              <a:t> F2-meiosis</a:t>
            </a:r>
            <a:endParaRPr lang="en-GB" altLang="en-US" sz="2400" dirty="0">
              <a:latin typeface="Arial" charset="0"/>
              <a:cs typeface="Arial" charset="0"/>
            </a:endParaRPr>
          </a:p>
        </p:txBody>
      </p:sp>
      <p:sp>
        <p:nvSpPr>
          <p:cNvPr id="5" name="Rechteck 1"/>
          <p:cNvSpPr/>
          <p:nvPr/>
        </p:nvSpPr>
        <p:spPr>
          <a:xfrm>
            <a:off x="7634176" y="3708623"/>
            <a:ext cx="1493874" cy="831479"/>
          </a:xfrm>
          <a:prstGeom prst="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0" name="Rectangle 9"/>
          <p:cNvSpPr/>
          <p:nvPr/>
        </p:nvSpPr>
        <p:spPr>
          <a:xfrm>
            <a:off x="122275" y="4550762"/>
            <a:ext cx="4433777" cy="12350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p:cNvGrpSpPr/>
          <p:nvPr/>
        </p:nvGrpSpPr>
        <p:grpSpPr>
          <a:xfrm>
            <a:off x="2408274" y="4257604"/>
            <a:ext cx="797446" cy="564996"/>
            <a:chOff x="3466212" y="-733647"/>
            <a:chExt cx="1424765" cy="457200"/>
          </a:xfrm>
        </p:grpSpPr>
        <p:sp>
          <p:nvSpPr>
            <p:cNvPr id="7" name="Curved Up Arrow 6"/>
            <p:cNvSpPr/>
            <p:nvPr/>
          </p:nvSpPr>
          <p:spPr>
            <a:xfrm>
              <a:off x="3508744" y="-733647"/>
              <a:ext cx="1382233" cy="457200"/>
            </a:xfrm>
            <a:prstGeom prst="curvedUpArrow">
              <a:avLst/>
            </a:prstGeom>
            <a:solidFill>
              <a:schemeClr val="bg1">
                <a:lumMod val="95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Curved Up Arrow 8"/>
            <p:cNvSpPr/>
            <p:nvPr/>
          </p:nvSpPr>
          <p:spPr>
            <a:xfrm flipH="1">
              <a:off x="3466212" y="-733647"/>
              <a:ext cx="1332615" cy="457200"/>
            </a:xfrm>
            <a:prstGeom prst="curvedUpArrow">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11" name="Group 10"/>
          <p:cNvGrpSpPr/>
          <p:nvPr/>
        </p:nvGrpSpPr>
        <p:grpSpPr>
          <a:xfrm>
            <a:off x="579474" y="4271782"/>
            <a:ext cx="513904" cy="564996"/>
            <a:chOff x="3466212" y="-733647"/>
            <a:chExt cx="1424765" cy="457200"/>
          </a:xfrm>
        </p:grpSpPr>
        <p:sp>
          <p:nvSpPr>
            <p:cNvPr id="12" name="Curved Up Arrow 11"/>
            <p:cNvSpPr/>
            <p:nvPr/>
          </p:nvSpPr>
          <p:spPr>
            <a:xfrm>
              <a:off x="3508744" y="-733647"/>
              <a:ext cx="1382233" cy="457200"/>
            </a:xfrm>
            <a:prstGeom prst="curvedUpArrow">
              <a:avLst/>
            </a:prstGeom>
            <a:solidFill>
              <a:schemeClr val="bg1">
                <a:lumMod val="95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Curved Up Arrow 12"/>
            <p:cNvSpPr/>
            <p:nvPr/>
          </p:nvSpPr>
          <p:spPr>
            <a:xfrm flipH="1">
              <a:off x="3466212" y="-733647"/>
              <a:ext cx="1332615" cy="457200"/>
            </a:xfrm>
            <a:prstGeom prst="curvedUpArrow">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4" name="Oval 13"/>
          <p:cNvSpPr/>
          <p:nvPr/>
        </p:nvSpPr>
        <p:spPr>
          <a:xfrm>
            <a:off x="6400800" y="1367366"/>
            <a:ext cx="148167" cy="1947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5746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996" y="1251966"/>
            <a:ext cx="12012168" cy="5606034"/>
          </a:xfrm>
          <a:prstGeom prst="rect">
            <a:avLst/>
          </a:prstGeom>
        </p:spPr>
      </p:pic>
      <p:sp>
        <p:nvSpPr>
          <p:cNvPr id="2" name="Textfeld 5"/>
          <p:cNvSpPr txBox="1"/>
          <p:nvPr/>
        </p:nvSpPr>
        <p:spPr>
          <a:xfrm>
            <a:off x="3252" y="6365560"/>
            <a:ext cx="782172" cy="461665"/>
          </a:xfrm>
          <a:prstGeom prst="rect">
            <a:avLst/>
          </a:prstGeom>
          <a:solidFill>
            <a:schemeClr val="bg1"/>
          </a:solidFill>
          <a:effectLst>
            <a:outerShdw blurRad="50800" dist="38100" dir="13500000" algn="br"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US" smtClean="0"/>
              <a:pPr/>
              <a:t>9</a:t>
            </a:fld>
            <a:endParaRPr lang="en-US" dirty="0"/>
          </a:p>
        </p:txBody>
      </p:sp>
      <p:sp>
        <p:nvSpPr>
          <p:cNvPr id="8" name="TextBox 7"/>
          <p:cNvSpPr txBox="1"/>
          <p:nvPr/>
        </p:nvSpPr>
        <p:spPr>
          <a:xfrm>
            <a:off x="82996" y="79744"/>
            <a:ext cx="12012168" cy="461665"/>
          </a:xfrm>
          <a:prstGeom prst="rect">
            <a:avLst/>
          </a:prstGeom>
          <a:solidFill>
            <a:schemeClr val="bg1"/>
          </a:solidFill>
          <a:ln w="12700">
            <a:solidFill>
              <a:srgbClr val="0000FF"/>
            </a:solidFill>
          </a:ln>
          <a:effectLst>
            <a:outerShdw blurRad="50800" dist="38100" dir="2700000" algn="tl" rotWithShape="0">
              <a:prstClr val="black">
                <a:alpha val="40000"/>
              </a:prstClr>
            </a:outerShdw>
          </a:effectLst>
        </p:spPr>
        <p:txBody>
          <a:bodyPr wrap="square" rtlCol="0">
            <a:spAutoFit/>
          </a:bodyPr>
          <a:lstStyle/>
          <a:p>
            <a:pPr>
              <a:spcBef>
                <a:spcPct val="0"/>
              </a:spcBef>
            </a:pPr>
            <a:r>
              <a:rPr lang="de-DE" altLang="en-US" sz="2400" dirty="0">
                <a:latin typeface="Arial" charset="0"/>
                <a:cs typeface="Arial" charset="0"/>
              </a:rPr>
              <a:t>The </a:t>
            </a:r>
            <a:r>
              <a:rPr lang="de-DE" altLang="en-US" sz="2400" dirty="0">
                <a:solidFill>
                  <a:srgbClr val="C00000"/>
                </a:solidFill>
                <a:latin typeface="Arial" charset="0"/>
                <a:cs typeface="Arial" charset="0"/>
              </a:rPr>
              <a:t>total</a:t>
            </a:r>
            <a:r>
              <a:rPr lang="de-DE" altLang="en-US" sz="2400" dirty="0">
                <a:latin typeface="Arial" charset="0"/>
                <a:cs typeface="Arial" charset="0"/>
              </a:rPr>
              <a:t> </a:t>
            </a:r>
            <a:r>
              <a:rPr lang="de-DE" altLang="en-US" sz="2400" dirty="0" err="1">
                <a:latin typeface="Arial" charset="0"/>
                <a:cs typeface="Arial" charset="0"/>
              </a:rPr>
              <a:t>genetic</a:t>
            </a:r>
            <a:r>
              <a:rPr lang="de-DE" altLang="en-US" sz="2400" dirty="0">
                <a:latin typeface="Arial" charset="0"/>
                <a:cs typeface="Arial" charset="0"/>
              </a:rPr>
              <a:t> </a:t>
            </a:r>
            <a:r>
              <a:rPr lang="de-DE" altLang="en-US" sz="2400" dirty="0" err="1">
                <a:latin typeface="Arial" charset="0"/>
                <a:cs typeface="Arial" charset="0"/>
              </a:rPr>
              <a:t>variance</a:t>
            </a:r>
            <a:r>
              <a:rPr lang="de-DE" altLang="en-US" sz="2400" dirty="0">
                <a:latin typeface="Arial" charset="0"/>
                <a:cs typeface="Arial" charset="0"/>
              </a:rPr>
              <a:t> in F3: ‚</a:t>
            </a:r>
            <a:r>
              <a:rPr lang="de-DE" altLang="en-US" sz="2400" dirty="0" err="1">
                <a:latin typeface="Arial" charset="0"/>
                <a:cs typeface="Arial" charset="0"/>
              </a:rPr>
              <a:t>Between</a:t>
            </a:r>
            <a:r>
              <a:rPr lang="de-DE" altLang="en-US" sz="2400" dirty="0">
                <a:latin typeface="Arial" charset="0"/>
                <a:cs typeface="Arial" charset="0"/>
              </a:rPr>
              <a:t> F3-lines‘ plus ‚</a:t>
            </a:r>
            <a:r>
              <a:rPr lang="de-DE" altLang="en-US" sz="2400" dirty="0" err="1">
                <a:latin typeface="Arial" charset="0"/>
                <a:cs typeface="Arial" charset="0"/>
              </a:rPr>
              <a:t>Within</a:t>
            </a:r>
            <a:r>
              <a:rPr lang="de-DE" altLang="en-US" sz="2400" dirty="0">
                <a:latin typeface="Arial" charset="0"/>
                <a:cs typeface="Arial" charset="0"/>
              </a:rPr>
              <a:t> F3-lines‘.</a:t>
            </a:r>
            <a:endParaRPr lang="en-GB" altLang="en-US" sz="2400" dirty="0">
              <a:latin typeface="Arial" charset="0"/>
              <a:cs typeface="Arial" charset="0"/>
            </a:endParaRPr>
          </a:p>
        </p:txBody>
      </p:sp>
      <p:sp>
        <p:nvSpPr>
          <p:cNvPr id="5" name="Rechteck 1"/>
          <p:cNvSpPr/>
          <p:nvPr/>
        </p:nvSpPr>
        <p:spPr>
          <a:xfrm>
            <a:off x="4722920" y="3745838"/>
            <a:ext cx="1458984" cy="831479"/>
          </a:xfrm>
          <a:prstGeom prst="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Rechteck 1"/>
          <p:cNvSpPr/>
          <p:nvPr/>
        </p:nvSpPr>
        <p:spPr>
          <a:xfrm>
            <a:off x="154172" y="3949995"/>
            <a:ext cx="3652284" cy="457200"/>
          </a:xfrm>
          <a:prstGeom prst="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Oval 6"/>
          <p:cNvSpPr/>
          <p:nvPr/>
        </p:nvSpPr>
        <p:spPr>
          <a:xfrm>
            <a:off x="6400800" y="1367366"/>
            <a:ext cx="148167" cy="1947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94584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996" y="1251966"/>
            <a:ext cx="12012168" cy="5606034"/>
          </a:xfrm>
          <a:prstGeom prst="rect">
            <a:avLst/>
          </a:prstGeom>
        </p:spPr>
      </p:pic>
      <p:sp>
        <p:nvSpPr>
          <p:cNvPr id="2" name="Textfeld 5"/>
          <p:cNvSpPr txBox="1"/>
          <p:nvPr/>
        </p:nvSpPr>
        <p:spPr>
          <a:xfrm>
            <a:off x="3252" y="6365560"/>
            <a:ext cx="782172" cy="461665"/>
          </a:xfrm>
          <a:prstGeom prst="rect">
            <a:avLst/>
          </a:prstGeom>
          <a:solidFill>
            <a:schemeClr val="bg1"/>
          </a:solidFill>
          <a:effectLst>
            <a:outerShdw blurRad="50800" dist="38100" dir="13500000" algn="br" rotWithShape="0">
              <a:prstClr val="black">
                <a:alpha val="40000"/>
              </a:prstClr>
            </a:outerShdw>
          </a:effectLst>
        </p:spPr>
        <p:txBody>
          <a:bodyPr wrap="square" rtlCol="0">
            <a:spAutoFit/>
          </a:bodyPr>
          <a:lstStyle/>
          <a:p>
            <a:pPr algn="ctr"/>
            <a:fld id="{5B255CE3-06F4-4E80-85AD-A0878CDD5C50}" type="slidenum">
              <a:rPr lang="en-US" sz="2400">
                <a:latin typeface="Arial" panose="020B0604020202020204" pitchFamily="34" charset="0"/>
                <a:cs typeface="Arial" panose="020B0604020202020204" pitchFamily="34" charset="0"/>
              </a:rPr>
              <a:pPr algn="ctr"/>
              <a:t>10</a:t>
            </a:fld>
            <a:endParaRPr lang="en-US" sz="2400" dirty="0">
              <a:latin typeface="Arial" panose="020B0604020202020204" pitchFamily="34" charset="0"/>
              <a:cs typeface="Arial" panose="020B0604020202020204" pitchFamily="34" charset="0"/>
            </a:endParaRPr>
          </a:p>
        </p:txBody>
      </p:sp>
      <p:sp>
        <p:nvSpPr>
          <p:cNvPr id="8" name="TextBox 7"/>
          <p:cNvSpPr txBox="1"/>
          <p:nvPr/>
        </p:nvSpPr>
        <p:spPr>
          <a:xfrm>
            <a:off x="82996" y="79744"/>
            <a:ext cx="12012168" cy="830997"/>
          </a:xfrm>
          <a:prstGeom prst="rect">
            <a:avLst/>
          </a:prstGeom>
          <a:solidFill>
            <a:schemeClr val="bg1"/>
          </a:solidFill>
          <a:ln w="12700">
            <a:solidFill>
              <a:srgbClr val="0000FF"/>
            </a:solidFill>
          </a:ln>
          <a:effectLst>
            <a:outerShdw blurRad="50800" dist="38100" dir="2700000" algn="tl" rotWithShape="0">
              <a:prstClr val="black">
                <a:alpha val="40000"/>
              </a:prstClr>
            </a:outerShdw>
          </a:effectLst>
        </p:spPr>
        <p:txBody>
          <a:bodyPr wrap="square" rtlCol="0">
            <a:spAutoFit/>
          </a:bodyPr>
          <a:lstStyle/>
          <a:p>
            <a:pPr>
              <a:spcBef>
                <a:spcPct val="0"/>
              </a:spcBef>
            </a:pPr>
            <a:r>
              <a:rPr lang="de-DE" altLang="en-US" sz="2400" dirty="0" err="1">
                <a:latin typeface="Arial" charset="0"/>
                <a:cs typeface="Arial" charset="0"/>
              </a:rPr>
              <a:t>Genetic</a:t>
            </a:r>
            <a:r>
              <a:rPr lang="de-DE" altLang="en-US" sz="2400" dirty="0">
                <a:latin typeface="Arial" charset="0"/>
                <a:cs typeface="Arial" charset="0"/>
              </a:rPr>
              <a:t> </a:t>
            </a:r>
            <a:r>
              <a:rPr lang="de-DE" altLang="en-US" sz="2400" dirty="0" err="1">
                <a:latin typeface="Arial" charset="0"/>
                <a:cs typeface="Arial" charset="0"/>
              </a:rPr>
              <a:t>variance</a:t>
            </a:r>
            <a:r>
              <a:rPr lang="de-DE" altLang="en-US" sz="2400" dirty="0">
                <a:latin typeface="Arial" charset="0"/>
                <a:cs typeface="Arial" charset="0"/>
              </a:rPr>
              <a:t> </a:t>
            </a:r>
            <a:r>
              <a:rPr lang="de-DE" altLang="en-US" sz="2400" dirty="0" err="1">
                <a:latin typeface="Arial" charset="0"/>
                <a:cs typeface="Arial" charset="0"/>
              </a:rPr>
              <a:t>between</a:t>
            </a:r>
            <a:r>
              <a:rPr lang="de-DE" altLang="en-US" sz="2400" dirty="0">
                <a:latin typeface="Arial" charset="0"/>
                <a:cs typeface="Arial" charset="0"/>
              </a:rPr>
              <a:t> F4-families (</a:t>
            </a:r>
            <a:r>
              <a:rPr lang="de-DE" altLang="en-US" sz="2400" i="1" dirty="0">
                <a:latin typeface="Arial" charset="0"/>
                <a:cs typeface="Arial" charset="0"/>
              </a:rPr>
              <a:t>aka</a:t>
            </a:r>
            <a:r>
              <a:rPr lang="de-DE" altLang="en-US" sz="2400" dirty="0">
                <a:latin typeface="Arial" charset="0"/>
                <a:cs typeface="Arial" charset="0"/>
              </a:rPr>
              <a:t> F2-derived partial </a:t>
            </a:r>
            <a:r>
              <a:rPr lang="de-DE" altLang="en-US" sz="2400" dirty="0" err="1">
                <a:latin typeface="Arial" charset="0"/>
                <a:cs typeface="Arial" charset="0"/>
              </a:rPr>
              <a:t>bulks</a:t>
            </a:r>
            <a:r>
              <a:rPr lang="de-DE" altLang="en-US" sz="2400" dirty="0">
                <a:latin typeface="Arial" charset="0"/>
                <a:cs typeface="Arial" charset="0"/>
              </a:rPr>
              <a:t> in </a:t>
            </a:r>
            <a:r>
              <a:rPr lang="de-DE" altLang="en-US" sz="2400" dirty="0" err="1">
                <a:latin typeface="Arial" charset="0"/>
                <a:cs typeface="Arial" charset="0"/>
              </a:rPr>
              <a:t>generation</a:t>
            </a:r>
            <a:r>
              <a:rPr lang="de-DE" altLang="en-US" sz="2400" dirty="0">
                <a:latin typeface="Arial" charset="0"/>
                <a:cs typeface="Arial" charset="0"/>
              </a:rPr>
              <a:t> F4), </a:t>
            </a:r>
            <a:r>
              <a:rPr lang="de-DE" altLang="en-US" sz="2400" dirty="0" err="1">
                <a:latin typeface="Arial" charset="0"/>
                <a:cs typeface="Arial" charset="0"/>
              </a:rPr>
              <a:t>it</a:t>
            </a:r>
            <a:r>
              <a:rPr lang="de-DE" altLang="en-US" sz="2400" dirty="0">
                <a:latin typeface="Arial" charset="0"/>
                <a:cs typeface="Arial" charset="0"/>
              </a:rPr>
              <a:t> was </a:t>
            </a:r>
            <a:r>
              <a:rPr lang="de-DE" altLang="en-US" sz="2400" dirty="0" err="1">
                <a:latin typeface="Arial" charset="0"/>
                <a:cs typeface="Arial" charset="0"/>
              </a:rPr>
              <a:t>created</a:t>
            </a:r>
            <a:r>
              <a:rPr lang="de-DE" altLang="en-US" sz="2400" dirty="0">
                <a:latin typeface="Arial" charset="0"/>
                <a:cs typeface="Arial" charset="0"/>
              </a:rPr>
              <a:t> </a:t>
            </a:r>
            <a:r>
              <a:rPr lang="de-DE" altLang="en-US" sz="2400" dirty="0" err="1">
                <a:latin typeface="Arial" charset="0"/>
                <a:cs typeface="Arial" charset="0"/>
              </a:rPr>
              <a:t>by</a:t>
            </a:r>
            <a:r>
              <a:rPr lang="de-DE" altLang="en-US" sz="2400" dirty="0">
                <a:latin typeface="Arial" charset="0"/>
                <a:cs typeface="Arial" charset="0"/>
              </a:rPr>
              <a:t> </a:t>
            </a:r>
            <a:r>
              <a:rPr lang="de-DE" altLang="en-US" sz="2400" dirty="0" err="1">
                <a:latin typeface="Arial" charset="0"/>
                <a:cs typeface="Arial" charset="0"/>
              </a:rPr>
              <a:t>meiosis</a:t>
            </a:r>
            <a:r>
              <a:rPr lang="de-DE" altLang="en-US" sz="2400" dirty="0">
                <a:latin typeface="Arial" charset="0"/>
                <a:cs typeface="Arial" charset="0"/>
              </a:rPr>
              <a:t> in F1.</a:t>
            </a:r>
            <a:endParaRPr lang="en-GB" altLang="en-US" sz="2400" dirty="0">
              <a:latin typeface="Arial" charset="0"/>
              <a:cs typeface="Arial" charset="0"/>
            </a:endParaRPr>
          </a:p>
        </p:txBody>
      </p:sp>
      <p:sp>
        <p:nvSpPr>
          <p:cNvPr id="5" name="Rechteck 1"/>
          <p:cNvSpPr/>
          <p:nvPr/>
        </p:nvSpPr>
        <p:spPr>
          <a:xfrm>
            <a:off x="6264641" y="4537263"/>
            <a:ext cx="1458984" cy="831479"/>
          </a:xfrm>
          <a:prstGeom prst="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Rechteck 1"/>
          <p:cNvSpPr/>
          <p:nvPr/>
        </p:nvSpPr>
        <p:spPr>
          <a:xfrm>
            <a:off x="1828798" y="4742121"/>
            <a:ext cx="1998921" cy="45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Rechteck 1"/>
          <p:cNvSpPr/>
          <p:nvPr/>
        </p:nvSpPr>
        <p:spPr>
          <a:xfrm>
            <a:off x="82996" y="4740351"/>
            <a:ext cx="1579218" cy="45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9" name="Group 8"/>
          <p:cNvGrpSpPr/>
          <p:nvPr/>
        </p:nvGrpSpPr>
        <p:grpSpPr>
          <a:xfrm>
            <a:off x="872605" y="5235065"/>
            <a:ext cx="2346252" cy="937436"/>
            <a:chOff x="3466212" y="-733647"/>
            <a:chExt cx="1424765" cy="457200"/>
          </a:xfrm>
        </p:grpSpPr>
        <p:sp>
          <p:nvSpPr>
            <p:cNvPr id="10" name="Curved Up Arrow 9"/>
            <p:cNvSpPr/>
            <p:nvPr/>
          </p:nvSpPr>
          <p:spPr>
            <a:xfrm>
              <a:off x="3508744" y="-733647"/>
              <a:ext cx="1382233" cy="457200"/>
            </a:xfrm>
            <a:prstGeom prst="curvedUpArrow">
              <a:avLst/>
            </a:prstGeom>
            <a:solidFill>
              <a:schemeClr val="bg1">
                <a:lumMod val="95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Curved Up Arrow 10"/>
            <p:cNvSpPr/>
            <p:nvPr/>
          </p:nvSpPr>
          <p:spPr>
            <a:xfrm flipH="1">
              <a:off x="3466212" y="-733647"/>
              <a:ext cx="1332615" cy="457200"/>
            </a:xfrm>
            <a:prstGeom prst="curvedUpArrow">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 name="Oval 11"/>
          <p:cNvSpPr/>
          <p:nvPr/>
        </p:nvSpPr>
        <p:spPr>
          <a:xfrm>
            <a:off x="6400800" y="1367366"/>
            <a:ext cx="148167" cy="1947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9508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996" y="1251966"/>
            <a:ext cx="12012168" cy="5606034"/>
          </a:xfrm>
          <a:prstGeom prst="rect">
            <a:avLst/>
          </a:prstGeom>
        </p:spPr>
      </p:pic>
      <p:sp>
        <p:nvSpPr>
          <p:cNvPr id="2" name="Textfeld 5"/>
          <p:cNvSpPr txBox="1"/>
          <p:nvPr/>
        </p:nvSpPr>
        <p:spPr>
          <a:xfrm>
            <a:off x="25447" y="6343365"/>
            <a:ext cx="782172" cy="461665"/>
          </a:xfrm>
          <a:prstGeom prst="rect">
            <a:avLst/>
          </a:prstGeom>
          <a:solidFill>
            <a:schemeClr val="bg1"/>
          </a:solidFill>
          <a:effectLst>
            <a:outerShdw blurRad="50800" dist="38100" dir="13500000" algn="br"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11</a:t>
            </a:fld>
            <a:endParaRPr lang="en-GB" sz="2400" dirty="0">
              <a:latin typeface="Arial" panose="020B0604020202020204" pitchFamily="34" charset="0"/>
              <a:cs typeface="Arial" panose="020B0604020202020204" pitchFamily="34" charset="0"/>
            </a:endParaRPr>
          </a:p>
        </p:txBody>
      </p:sp>
      <p:sp>
        <p:nvSpPr>
          <p:cNvPr id="8" name="TextBox 7"/>
          <p:cNvSpPr txBox="1"/>
          <p:nvPr/>
        </p:nvSpPr>
        <p:spPr>
          <a:xfrm>
            <a:off x="82996" y="79744"/>
            <a:ext cx="12012168" cy="830997"/>
          </a:xfrm>
          <a:prstGeom prst="rect">
            <a:avLst/>
          </a:prstGeom>
          <a:solidFill>
            <a:schemeClr val="bg1"/>
          </a:solidFill>
          <a:ln w="12700">
            <a:solidFill>
              <a:srgbClr val="0000FF"/>
            </a:solidFill>
          </a:ln>
          <a:effectLst>
            <a:outerShdw blurRad="50800" dist="38100" dir="2700000" algn="tl" rotWithShape="0">
              <a:prstClr val="black">
                <a:alpha val="40000"/>
              </a:prstClr>
            </a:outerShdw>
          </a:effectLst>
        </p:spPr>
        <p:txBody>
          <a:bodyPr wrap="square" rtlCol="0">
            <a:spAutoFit/>
          </a:bodyPr>
          <a:lstStyle/>
          <a:p>
            <a:pPr lvl="0" fontAlgn="base">
              <a:spcBef>
                <a:spcPct val="0"/>
              </a:spcBef>
              <a:spcAft>
                <a:spcPct val="0"/>
              </a:spcAft>
            </a:pPr>
            <a:r>
              <a:rPr lang="en-GB" altLang="en-US" sz="2400">
                <a:solidFill>
                  <a:srgbClr val="0000FF"/>
                </a:solidFill>
                <a:latin typeface="Arial" charset="0"/>
                <a:cs typeface="Arial" charset="0"/>
              </a:rPr>
              <a:t>Genetic variance between all F4-lines (each line came from ist ‚private‘ F3-plant (variance caused by F1-meiosis plus from F2-meiosis)</a:t>
            </a:r>
          </a:p>
        </p:txBody>
      </p:sp>
      <p:sp>
        <p:nvSpPr>
          <p:cNvPr id="5" name="Rechteck 1"/>
          <p:cNvSpPr/>
          <p:nvPr/>
        </p:nvSpPr>
        <p:spPr>
          <a:xfrm>
            <a:off x="6324600" y="4525075"/>
            <a:ext cx="2833928" cy="831479"/>
          </a:xfrm>
          <a:prstGeom prst="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12" name="Group 10"/>
          <p:cNvGrpSpPr/>
          <p:nvPr/>
        </p:nvGrpSpPr>
        <p:grpSpPr>
          <a:xfrm>
            <a:off x="2124222" y="5229968"/>
            <a:ext cx="1406768" cy="564996"/>
            <a:chOff x="3466212" y="-733647"/>
            <a:chExt cx="1424765" cy="457200"/>
          </a:xfrm>
        </p:grpSpPr>
        <p:sp>
          <p:nvSpPr>
            <p:cNvPr id="13" name="Curved Up Arrow 11"/>
            <p:cNvSpPr/>
            <p:nvPr/>
          </p:nvSpPr>
          <p:spPr>
            <a:xfrm>
              <a:off x="3508744" y="-733647"/>
              <a:ext cx="1382233" cy="457200"/>
            </a:xfrm>
            <a:prstGeom prst="curvedUpArrow">
              <a:avLst/>
            </a:prstGeom>
            <a:solidFill>
              <a:schemeClr val="bg1">
                <a:lumMod val="95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Curved Up Arrow 12"/>
            <p:cNvSpPr/>
            <p:nvPr/>
          </p:nvSpPr>
          <p:spPr>
            <a:xfrm flipH="1">
              <a:off x="3466212" y="-733647"/>
              <a:ext cx="1332615" cy="457200"/>
            </a:xfrm>
            <a:prstGeom prst="curvedUpArrow">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5" name="Rechteck 1"/>
          <p:cNvSpPr/>
          <p:nvPr/>
        </p:nvSpPr>
        <p:spPr>
          <a:xfrm>
            <a:off x="1874854" y="4758593"/>
            <a:ext cx="840211" cy="45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 name="Rechteck 1"/>
          <p:cNvSpPr/>
          <p:nvPr/>
        </p:nvSpPr>
        <p:spPr>
          <a:xfrm>
            <a:off x="2927581" y="4756245"/>
            <a:ext cx="840211" cy="45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17" name="Group 10"/>
          <p:cNvGrpSpPr/>
          <p:nvPr/>
        </p:nvGrpSpPr>
        <p:grpSpPr>
          <a:xfrm>
            <a:off x="1168400" y="5227620"/>
            <a:ext cx="2342716" cy="635548"/>
            <a:chOff x="3466212" y="-733647"/>
            <a:chExt cx="1424765" cy="457200"/>
          </a:xfrm>
        </p:grpSpPr>
        <p:sp>
          <p:nvSpPr>
            <p:cNvPr id="18" name="Curved Up Arrow 11"/>
            <p:cNvSpPr/>
            <p:nvPr/>
          </p:nvSpPr>
          <p:spPr>
            <a:xfrm>
              <a:off x="3508744" y="-733647"/>
              <a:ext cx="1382233" cy="457200"/>
            </a:xfrm>
            <a:prstGeom prst="curvedUpArrow">
              <a:avLst/>
            </a:prstGeom>
            <a:solidFill>
              <a:schemeClr val="bg1">
                <a:lumMod val="95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Curved Up Arrow 12"/>
            <p:cNvSpPr/>
            <p:nvPr/>
          </p:nvSpPr>
          <p:spPr>
            <a:xfrm flipH="1">
              <a:off x="3466212" y="-733647"/>
              <a:ext cx="1332615" cy="457200"/>
            </a:xfrm>
            <a:prstGeom prst="curvedUpArrow">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21" name="Rechteck 1"/>
          <p:cNvSpPr/>
          <p:nvPr/>
        </p:nvSpPr>
        <p:spPr>
          <a:xfrm>
            <a:off x="829153" y="4753897"/>
            <a:ext cx="840211" cy="457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 name="Textfeld 2"/>
          <p:cNvSpPr txBox="1"/>
          <p:nvPr/>
        </p:nvSpPr>
        <p:spPr>
          <a:xfrm>
            <a:off x="-73065" y="4741559"/>
            <a:ext cx="489458" cy="369332"/>
          </a:xfrm>
          <a:prstGeom prst="rect">
            <a:avLst/>
          </a:prstGeom>
          <a:noFill/>
        </p:spPr>
        <p:txBody>
          <a:bodyPr wrap="square" rtlCol="0">
            <a:spAutoFit/>
          </a:bodyPr>
          <a:lstStyle/>
          <a:p>
            <a:pPr algn="r"/>
            <a:r>
              <a:rPr lang="en-GB"/>
              <a:t>…  </a:t>
            </a:r>
          </a:p>
        </p:txBody>
      </p:sp>
      <p:sp>
        <p:nvSpPr>
          <p:cNvPr id="26" name="Oval 25"/>
          <p:cNvSpPr/>
          <p:nvPr/>
        </p:nvSpPr>
        <p:spPr>
          <a:xfrm>
            <a:off x="6400800" y="1367366"/>
            <a:ext cx="148167" cy="1947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2" name="Group 10"/>
          <p:cNvGrpSpPr/>
          <p:nvPr/>
        </p:nvGrpSpPr>
        <p:grpSpPr>
          <a:xfrm>
            <a:off x="211667" y="5229969"/>
            <a:ext cx="2201730" cy="564996"/>
            <a:chOff x="3466212" y="-733647"/>
            <a:chExt cx="1424765" cy="457200"/>
          </a:xfrm>
        </p:grpSpPr>
        <p:sp>
          <p:nvSpPr>
            <p:cNvPr id="27" name="Curved Up Arrow 11"/>
            <p:cNvSpPr/>
            <p:nvPr/>
          </p:nvSpPr>
          <p:spPr>
            <a:xfrm>
              <a:off x="3508744" y="-733647"/>
              <a:ext cx="1382233" cy="457200"/>
            </a:xfrm>
            <a:prstGeom prst="curvedUpArrow">
              <a:avLst/>
            </a:prstGeom>
            <a:solidFill>
              <a:schemeClr val="bg1">
                <a:lumMod val="95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9" name="Curved Up Arrow 12"/>
            <p:cNvSpPr/>
            <p:nvPr/>
          </p:nvSpPr>
          <p:spPr>
            <a:xfrm flipH="1">
              <a:off x="3466212" y="-733647"/>
              <a:ext cx="1332615" cy="457200"/>
            </a:xfrm>
            <a:prstGeom prst="curvedUpArrow">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Tree>
    <p:extLst>
      <p:ext uri="{BB962C8B-B14F-4D97-AF65-F5344CB8AC3E}">
        <p14:creationId xmlns:p14="http://schemas.microsoft.com/office/powerpoint/2010/main" val="214261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2996" y="1251966"/>
            <a:ext cx="12012168" cy="5606034"/>
          </a:xfrm>
          <a:prstGeom prst="rect">
            <a:avLst/>
          </a:prstGeom>
        </p:spPr>
      </p:pic>
      <p:sp>
        <p:nvSpPr>
          <p:cNvPr id="2" name="Textfeld 5"/>
          <p:cNvSpPr txBox="1"/>
          <p:nvPr/>
        </p:nvSpPr>
        <p:spPr>
          <a:xfrm>
            <a:off x="25447" y="6338926"/>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12</a:t>
            </a:fld>
            <a:endParaRPr lang="en-GB" sz="2400" dirty="0">
              <a:latin typeface="Arial" panose="020B0604020202020204" pitchFamily="34" charset="0"/>
              <a:cs typeface="Arial" panose="020B0604020202020204" pitchFamily="34" charset="0"/>
            </a:endParaRPr>
          </a:p>
        </p:txBody>
      </p:sp>
      <p:sp>
        <p:nvSpPr>
          <p:cNvPr id="8" name="TextBox 7"/>
          <p:cNvSpPr txBox="1"/>
          <p:nvPr/>
        </p:nvSpPr>
        <p:spPr>
          <a:xfrm>
            <a:off x="82996" y="79744"/>
            <a:ext cx="12012168" cy="461665"/>
          </a:xfrm>
          <a:prstGeom prst="rect">
            <a:avLst/>
          </a:prstGeom>
          <a:solidFill>
            <a:schemeClr val="bg1"/>
          </a:solidFill>
          <a:ln w="12700">
            <a:solidFill>
              <a:srgbClr val="0000FF"/>
            </a:solidFill>
          </a:ln>
          <a:effectLst>
            <a:outerShdw blurRad="50800" dist="38100" dir="2700000" algn="tl" rotWithShape="0">
              <a:prstClr val="black">
                <a:alpha val="40000"/>
              </a:prstClr>
            </a:outerShdw>
          </a:effectLst>
        </p:spPr>
        <p:txBody>
          <a:bodyPr wrap="square" rtlCol="0">
            <a:spAutoFit/>
          </a:bodyPr>
          <a:lstStyle/>
          <a:p>
            <a:pPr lvl="0" fontAlgn="base">
              <a:spcBef>
                <a:spcPct val="0"/>
              </a:spcBef>
              <a:spcAft>
                <a:spcPct val="0"/>
              </a:spcAft>
            </a:pPr>
            <a:r>
              <a:rPr lang="en-GB" altLang="en-US" sz="2400">
                <a:solidFill>
                  <a:srgbClr val="0000FF"/>
                </a:solidFill>
                <a:latin typeface="Arial" charset="0"/>
                <a:cs typeface="Arial" charset="0"/>
              </a:rPr>
              <a:t>Shall we realy </a:t>
            </a:r>
            <a:r>
              <a:rPr lang="en-GB" altLang="en-US" sz="2400">
                <a:solidFill>
                  <a:srgbClr val="0000FF"/>
                </a:solidFill>
                <a:effectLst>
                  <a:outerShdw blurRad="38100" dist="38100" dir="2700000" algn="tl">
                    <a:srgbClr val="000000">
                      <a:alpha val="43137"/>
                    </a:srgbClr>
                  </a:outerShdw>
                </a:effectLst>
                <a:latin typeface="Arial" charset="0"/>
                <a:cs typeface="Arial" charset="0"/>
              </a:rPr>
              <a:t>wait</a:t>
            </a:r>
            <a:r>
              <a:rPr lang="en-GB" altLang="en-US" sz="2400">
                <a:solidFill>
                  <a:srgbClr val="0000FF"/>
                </a:solidFill>
                <a:latin typeface="Arial" charset="0"/>
                <a:cs typeface="Arial" charset="0"/>
              </a:rPr>
              <a:t> for the small, little segregation variance ‚inside‘ of F4-lines?</a:t>
            </a:r>
          </a:p>
        </p:txBody>
      </p:sp>
      <p:sp>
        <p:nvSpPr>
          <p:cNvPr id="5" name="Rechteck 1"/>
          <p:cNvSpPr/>
          <p:nvPr/>
        </p:nvSpPr>
        <p:spPr>
          <a:xfrm>
            <a:off x="9375006" y="4525075"/>
            <a:ext cx="1044340" cy="831479"/>
          </a:xfrm>
          <a:prstGeom prst="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 name="Textfeld 2"/>
          <p:cNvSpPr txBox="1"/>
          <p:nvPr/>
        </p:nvSpPr>
        <p:spPr>
          <a:xfrm>
            <a:off x="-73065" y="4741559"/>
            <a:ext cx="489458" cy="369332"/>
          </a:xfrm>
          <a:prstGeom prst="rect">
            <a:avLst/>
          </a:prstGeom>
          <a:noFill/>
        </p:spPr>
        <p:txBody>
          <a:bodyPr wrap="square" rtlCol="0">
            <a:spAutoFit/>
          </a:bodyPr>
          <a:lstStyle/>
          <a:p>
            <a:pPr algn="r"/>
            <a:r>
              <a:rPr lang="en-GB"/>
              <a:t>…  </a:t>
            </a:r>
          </a:p>
        </p:txBody>
      </p:sp>
      <p:sp>
        <p:nvSpPr>
          <p:cNvPr id="26" name="Oval 25"/>
          <p:cNvSpPr/>
          <p:nvPr/>
        </p:nvSpPr>
        <p:spPr>
          <a:xfrm>
            <a:off x="6400800" y="1367366"/>
            <a:ext cx="148167" cy="1947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0" name="Group 19"/>
          <p:cNvGrpSpPr/>
          <p:nvPr/>
        </p:nvGrpSpPr>
        <p:grpSpPr>
          <a:xfrm>
            <a:off x="2947289" y="5110891"/>
            <a:ext cx="797446" cy="564996"/>
            <a:chOff x="3466212" y="-733647"/>
            <a:chExt cx="1424765" cy="457200"/>
          </a:xfrm>
        </p:grpSpPr>
        <p:sp>
          <p:nvSpPr>
            <p:cNvPr id="23" name="Curved Up Arrow 22"/>
            <p:cNvSpPr/>
            <p:nvPr/>
          </p:nvSpPr>
          <p:spPr>
            <a:xfrm>
              <a:off x="3508744" y="-733647"/>
              <a:ext cx="1382233" cy="457200"/>
            </a:xfrm>
            <a:prstGeom prst="curvedUpArrow">
              <a:avLst/>
            </a:prstGeom>
            <a:solidFill>
              <a:schemeClr val="bg1">
                <a:lumMod val="95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4" name="Curved Up Arrow 23"/>
            <p:cNvSpPr/>
            <p:nvPr/>
          </p:nvSpPr>
          <p:spPr>
            <a:xfrm flipH="1">
              <a:off x="3466212" y="-733647"/>
              <a:ext cx="1332615" cy="457200"/>
            </a:xfrm>
            <a:prstGeom prst="curvedUpArrow">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25" name="Group 24"/>
          <p:cNvGrpSpPr/>
          <p:nvPr/>
        </p:nvGrpSpPr>
        <p:grpSpPr>
          <a:xfrm>
            <a:off x="1893323" y="5110891"/>
            <a:ext cx="513904" cy="564996"/>
            <a:chOff x="3466212" y="-733647"/>
            <a:chExt cx="1424765" cy="457200"/>
          </a:xfrm>
        </p:grpSpPr>
        <p:sp>
          <p:nvSpPr>
            <p:cNvPr id="28" name="Curved Up Arrow 27"/>
            <p:cNvSpPr/>
            <p:nvPr/>
          </p:nvSpPr>
          <p:spPr>
            <a:xfrm>
              <a:off x="3508744" y="-733647"/>
              <a:ext cx="1382233" cy="457200"/>
            </a:xfrm>
            <a:prstGeom prst="curvedUpArrow">
              <a:avLst/>
            </a:prstGeom>
            <a:solidFill>
              <a:schemeClr val="bg1">
                <a:lumMod val="95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0" name="Curved Up Arrow 29"/>
            <p:cNvSpPr/>
            <p:nvPr/>
          </p:nvSpPr>
          <p:spPr>
            <a:xfrm flipH="1">
              <a:off x="3466212" y="-733647"/>
              <a:ext cx="1332615" cy="457200"/>
            </a:xfrm>
            <a:prstGeom prst="curvedUpArrow">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31" name="Group 30"/>
          <p:cNvGrpSpPr/>
          <p:nvPr/>
        </p:nvGrpSpPr>
        <p:grpSpPr>
          <a:xfrm>
            <a:off x="852436" y="5110891"/>
            <a:ext cx="513904" cy="564996"/>
            <a:chOff x="3466212" y="-733647"/>
            <a:chExt cx="1424765" cy="457200"/>
          </a:xfrm>
        </p:grpSpPr>
        <p:sp>
          <p:nvSpPr>
            <p:cNvPr id="32" name="Curved Up Arrow 31"/>
            <p:cNvSpPr/>
            <p:nvPr/>
          </p:nvSpPr>
          <p:spPr>
            <a:xfrm>
              <a:off x="3508744" y="-733647"/>
              <a:ext cx="1382233" cy="457200"/>
            </a:xfrm>
            <a:prstGeom prst="curvedUpArrow">
              <a:avLst/>
            </a:prstGeom>
            <a:solidFill>
              <a:schemeClr val="bg1">
                <a:lumMod val="95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3" name="Curved Up Arrow 32"/>
            <p:cNvSpPr/>
            <p:nvPr/>
          </p:nvSpPr>
          <p:spPr>
            <a:xfrm flipH="1">
              <a:off x="3466212" y="-733647"/>
              <a:ext cx="1332615" cy="457200"/>
            </a:xfrm>
            <a:prstGeom prst="curvedUpArrow">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34" name="Group 33"/>
          <p:cNvGrpSpPr/>
          <p:nvPr/>
        </p:nvGrpSpPr>
        <p:grpSpPr>
          <a:xfrm>
            <a:off x="1159844" y="5133347"/>
            <a:ext cx="462012" cy="564996"/>
            <a:chOff x="3466212" y="-733647"/>
            <a:chExt cx="1424765" cy="457200"/>
          </a:xfrm>
        </p:grpSpPr>
        <p:sp>
          <p:nvSpPr>
            <p:cNvPr id="35" name="Curved Up Arrow 34"/>
            <p:cNvSpPr/>
            <p:nvPr/>
          </p:nvSpPr>
          <p:spPr>
            <a:xfrm>
              <a:off x="3508744" y="-733647"/>
              <a:ext cx="1382233" cy="457200"/>
            </a:xfrm>
            <a:prstGeom prst="curvedUpArrow">
              <a:avLst/>
            </a:prstGeom>
            <a:solidFill>
              <a:schemeClr val="bg1">
                <a:lumMod val="95000"/>
              </a:scheme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6" name="Curved Up Arrow 35"/>
            <p:cNvSpPr/>
            <p:nvPr/>
          </p:nvSpPr>
          <p:spPr>
            <a:xfrm flipH="1">
              <a:off x="3466212" y="-733647"/>
              <a:ext cx="1332615" cy="457200"/>
            </a:xfrm>
            <a:prstGeom prst="curvedUpArrow">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cxnSp>
        <p:nvCxnSpPr>
          <p:cNvPr id="7" name="Straight Arrow Connector 6"/>
          <p:cNvCxnSpPr>
            <a:stCxn id="8" idx="2"/>
          </p:cNvCxnSpPr>
          <p:nvPr/>
        </p:nvCxnSpPr>
        <p:spPr>
          <a:xfrm>
            <a:off x="6089080" y="541409"/>
            <a:ext cx="3844192" cy="4020966"/>
          </a:xfrm>
          <a:prstGeom prst="straightConnector1">
            <a:avLst/>
          </a:prstGeom>
          <a:ln>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 name="Right Triangle 20">
            <a:extLst>
              <a:ext uri="{FF2B5EF4-FFF2-40B4-BE49-F238E27FC236}">
                <a16:creationId xmlns:a16="http://schemas.microsoft.com/office/drawing/2014/main" id="{4E0DE184-C906-4D29-A8C3-38180C9EA22B}"/>
              </a:ext>
            </a:extLst>
          </p:cNvPr>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4613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childTnLst>
                                </p:cTn>
                              </p:par>
                              <p:par>
                                <p:cTn id="17" presetID="53" presetClass="entr" presetSubtype="16"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childTnLst>
                                </p:cTn>
                              </p:par>
                              <p:par>
                                <p:cTn id="22" presetID="53" presetClass="entr" presetSubtype="16"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Effect transition="in" filter="fade">
                                      <p:cBhvr>
                                        <p:cTn id="26" dur="500"/>
                                        <p:tgtEl>
                                          <p:spTgt spid="34"/>
                                        </p:tgtEl>
                                      </p:cBhvr>
                                    </p:animEffect>
                                  </p:childTnLst>
                                </p:cTn>
                              </p:par>
                              <p:par>
                                <p:cTn id="27" presetID="22" presetClass="entr" presetSubtype="1"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4501" y="48445"/>
            <a:ext cx="12068869"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Of course, there are not only 6 F2-individuals but very many, and not only three individuals in the later lines but many. And there is not only one trait (colour) but several.</a:t>
            </a:r>
          </a:p>
        </p:txBody>
      </p:sp>
      <p:sp>
        <p:nvSpPr>
          <p:cNvPr id="78" name="Oval 77"/>
          <p:cNvSpPr/>
          <p:nvPr/>
        </p:nvSpPr>
        <p:spPr>
          <a:xfrm>
            <a:off x="6464295" y="1244602"/>
            <a:ext cx="148167" cy="1947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6" name="Object 5"/>
          <p:cNvGraphicFramePr>
            <a:graphicFrameLocks noChangeAspect="1"/>
          </p:cNvGraphicFramePr>
          <p:nvPr>
            <p:extLst>
              <p:ext uri="{D42A27DB-BD31-4B8C-83A1-F6EECF244321}">
                <p14:modId xmlns:p14="http://schemas.microsoft.com/office/powerpoint/2010/main" val="3414774955"/>
              </p:ext>
            </p:extLst>
          </p:nvPr>
        </p:nvGraphicFramePr>
        <p:xfrm>
          <a:off x="3654425" y="1322186"/>
          <a:ext cx="8426450" cy="5665788"/>
        </p:xfrm>
        <a:graphic>
          <a:graphicData uri="http://schemas.openxmlformats.org/presentationml/2006/ole">
            <mc:AlternateContent xmlns:mc="http://schemas.openxmlformats.org/markup-compatibility/2006">
              <mc:Choice xmlns:v="urn:schemas-microsoft-com:vml" Requires="v">
                <p:oleObj spid="_x0000_s50376" name="Document" r:id="rId3" imgW="8426940" imgH="5666074" progId="Word.Document.12">
                  <p:link updateAutomatic="1"/>
                </p:oleObj>
              </mc:Choice>
              <mc:Fallback>
                <p:oleObj name="Document" r:id="rId3" imgW="8426940" imgH="5666074" progId="Word.Document.12">
                  <p:link updateAutomatic="1"/>
                  <p:pic>
                    <p:nvPicPr>
                      <p:cNvPr id="0" name=""/>
                      <p:cNvPicPr/>
                      <p:nvPr/>
                    </p:nvPicPr>
                    <p:blipFill>
                      <a:blip r:embed="rId4"/>
                      <a:stretch>
                        <a:fillRect/>
                      </a:stretch>
                    </p:blipFill>
                    <p:spPr>
                      <a:xfrm>
                        <a:off x="3654425" y="1322186"/>
                        <a:ext cx="8426450" cy="5665788"/>
                      </a:xfrm>
                      <a:prstGeom prst="rect">
                        <a:avLst/>
                      </a:prstGeom>
                    </p:spPr>
                  </p:pic>
                </p:oleObj>
              </mc:Fallback>
            </mc:AlternateContent>
          </a:graphicData>
        </a:graphic>
      </p:graphicFrame>
      <p:sp>
        <p:nvSpPr>
          <p:cNvPr id="68" name="TextBox 67"/>
          <p:cNvSpPr txBox="1"/>
          <p:nvPr/>
        </p:nvSpPr>
        <p:spPr>
          <a:xfrm>
            <a:off x="54501" y="923151"/>
            <a:ext cx="12068869"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Note the very regular ‚behaviour‘ of the additive variance (dominance variance neglected here)</a:t>
            </a:r>
          </a:p>
        </p:txBody>
      </p:sp>
      <p:grpSp>
        <p:nvGrpSpPr>
          <p:cNvPr id="8" name="Group 7"/>
          <p:cNvGrpSpPr/>
          <p:nvPr/>
        </p:nvGrpSpPr>
        <p:grpSpPr>
          <a:xfrm>
            <a:off x="201108" y="1318437"/>
            <a:ext cx="4513965" cy="4960504"/>
            <a:chOff x="201108" y="1318437"/>
            <a:chExt cx="4513965" cy="5339353"/>
          </a:xfrm>
        </p:grpSpPr>
        <p:cxnSp>
          <p:nvCxnSpPr>
            <p:cNvPr id="14" name="Straight Connector 13"/>
            <p:cNvCxnSpPr/>
            <p:nvPr/>
          </p:nvCxnSpPr>
          <p:spPr>
            <a:xfrm flipH="1">
              <a:off x="4008852" y="1652547"/>
              <a:ext cx="6156" cy="5005243"/>
            </a:xfrm>
            <a:prstGeom prst="line">
              <a:avLst/>
            </a:prstGeom>
            <a:ln w="28575">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33647" y="1318437"/>
              <a:ext cx="1143000" cy="397539"/>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Pedigree</a:t>
              </a:r>
            </a:p>
          </p:txBody>
        </p:sp>
        <p:sp>
          <p:nvSpPr>
            <p:cNvPr id="17" name="Oval 16"/>
            <p:cNvSpPr/>
            <p:nvPr/>
          </p:nvSpPr>
          <p:spPr>
            <a:xfrm>
              <a:off x="712373" y="1857050"/>
              <a:ext cx="180000" cy="180000"/>
            </a:xfrm>
            <a:prstGeom prst="ellipse">
              <a:avLst/>
            </a:prstGeom>
            <a:solidFill>
              <a:schemeClr val="tx1"/>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Oval 17"/>
            <p:cNvSpPr/>
            <p:nvPr/>
          </p:nvSpPr>
          <p:spPr>
            <a:xfrm>
              <a:off x="1773857" y="1871225"/>
              <a:ext cx="180000" cy="180000"/>
            </a:xfrm>
            <a:prstGeom prst="ellipse">
              <a:avLst/>
            </a:prstGeom>
            <a:solidFill>
              <a:srgbClr val="9933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p:cNvSpPr txBox="1"/>
            <p:nvPr/>
          </p:nvSpPr>
          <p:spPr>
            <a:xfrm>
              <a:off x="1153544" y="1776559"/>
              <a:ext cx="351323" cy="397539"/>
            </a:xfrm>
            <a:prstGeom prst="rect">
              <a:avLst/>
            </a:prstGeom>
            <a:noFill/>
          </p:spPr>
          <p:txBody>
            <a:bodyPr wrap="square" rtlCol="0">
              <a:spAutoFit/>
            </a:bodyPr>
            <a:lstStyle/>
            <a:p>
              <a:r>
                <a:rPr lang="en-GB" dirty="0">
                  <a:effectLst>
                    <a:outerShdw blurRad="38100" dist="38100" dir="2700000" algn="tl">
                      <a:srgbClr val="000000">
                        <a:alpha val="43137"/>
                      </a:srgbClr>
                    </a:outerShdw>
                  </a:effectLst>
                </a:rPr>
                <a:t>X</a:t>
              </a:r>
            </a:p>
          </p:txBody>
        </p:sp>
        <p:sp>
          <p:nvSpPr>
            <p:cNvPr id="20" name="Oval 19"/>
            <p:cNvSpPr/>
            <p:nvPr/>
          </p:nvSpPr>
          <p:spPr>
            <a:xfrm>
              <a:off x="668087" y="3031971"/>
              <a:ext cx="180000" cy="180000"/>
            </a:xfrm>
            <a:prstGeom prst="ellipse">
              <a:avLst/>
            </a:prstGeom>
            <a:solidFill>
              <a:srgbClr val="00B0F0"/>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Oval 20"/>
            <p:cNvSpPr/>
            <p:nvPr/>
          </p:nvSpPr>
          <p:spPr>
            <a:xfrm>
              <a:off x="937559" y="3031971"/>
              <a:ext cx="180000" cy="180000"/>
            </a:xfrm>
            <a:prstGeom prst="ellipse">
              <a:avLst/>
            </a:prstGeom>
            <a:solidFill>
              <a:srgbClr val="6600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Oval 22"/>
            <p:cNvSpPr/>
            <p:nvPr/>
          </p:nvSpPr>
          <p:spPr>
            <a:xfrm>
              <a:off x="1244127" y="2500984"/>
              <a:ext cx="180000" cy="180000"/>
            </a:xfrm>
            <a:prstGeom prst="ellipse">
              <a:avLst/>
            </a:prstGeom>
            <a:solidFill>
              <a:srgbClr val="7030A0"/>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Oval 25"/>
            <p:cNvSpPr/>
            <p:nvPr/>
          </p:nvSpPr>
          <p:spPr>
            <a:xfrm>
              <a:off x="1191651" y="3031971"/>
              <a:ext cx="180000" cy="180000"/>
            </a:xfrm>
            <a:prstGeom prst="ellipse">
              <a:avLst/>
            </a:prstGeom>
            <a:solidFill>
              <a:schemeClr val="tx1">
                <a:lumMod val="50000"/>
                <a:lumOff val="50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Oval 26"/>
            <p:cNvSpPr/>
            <p:nvPr/>
          </p:nvSpPr>
          <p:spPr>
            <a:xfrm>
              <a:off x="1476839" y="3031971"/>
              <a:ext cx="180000" cy="180000"/>
            </a:xfrm>
            <a:prstGeom prst="ellipse">
              <a:avLst/>
            </a:prstGeom>
            <a:solidFill>
              <a:schemeClr val="bg1">
                <a:lumMod val="7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Oval 27"/>
            <p:cNvSpPr/>
            <p:nvPr/>
          </p:nvSpPr>
          <p:spPr>
            <a:xfrm>
              <a:off x="1769496" y="3031971"/>
              <a:ext cx="180000" cy="180000"/>
            </a:xfrm>
            <a:prstGeom prst="ellipse">
              <a:avLst/>
            </a:prstGeom>
            <a:solidFill>
              <a:srgbClr val="33CCCC"/>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Oval 28"/>
            <p:cNvSpPr/>
            <p:nvPr/>
          </p:nvSpPr>
          <p:spPr>
            <a:xfrm>
              <a:off x="2479309" y="3031971"/>
              <a:ext cx="180000" cy="180000"/>
            </a:xfrm>
            <a:prstGeom prst="ellipse">
              <a:avLst/>
            </a:prstGeom>
            <a:solidFill>
              <a:srgbClr val="0000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TextBox 29"/>
            <p:cNvSpPr txBox="1"/>
            <p:nvPr/>
          </p:nvSpPr>
          <p:spPr>
            <a:xfrm>
              <a:off x="1939455" y="2932639"/>
              <a:ext cx="434246" cy="397539"/>
            </a:xfrm>
            <a:prstGeom prst="rect">
              <a:avLst/>
            </a:prstGeom>
            <a:noFill/>
          </p:spPr>
          <p:txBody>
            <a:bodyPr wrap="square" rtlCol="0">
              <a:spAutoFit/>
            </a:bodyPr>
            <a:lstStyle/>
            <a:p>
              <a:r>
                <a:rPr lang="en-GB" dirty="0">
                  <a:effectLst>
                    <a:outerShdw blurRad="38100" dist="38100" dir="2700000" algn="tl">
                      <a:srgbClr val="000000">
                        <a:alpha val="43137"/>
                      </a:srgbClr>
                    </a:outerShdw>
                  </a:effectLst>
                </a:rPr>
                <a:t>…</a:t>
              </a:r>
            </a:p>
          </p:txBody>
        </p:sp>
        <p:cxnSp>
          <p:nvCxnSpPr>
            <p:cNvPr id="32" name="Straight Arrow Connector 31"/>
            <p:cNvCxnSpPr>
              <a:stCxn id="19" idx="2"/>
              <a:endCxn id="23" idx="0"/>
            </p:cNvCxnSpPr>
            <p:nvPr/>
          </p:nvCxnSpPr>
          <p:spPr>
            <a:xfrm>
              <a:off x="1329206" y="2174098"/>
              <a:ext cx="4921" cy="326886"/>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23" idx="4"/>
              <a:endCxn id="26" idx="0"/>
            </p:cNvCxnSpPr>
            <p:nvPr/>
          </p:nvCxnSpPr>
          <p:spPr>
            <a:xfrm flipH="1">
              <a:off x="1281651" y="2680984"/>
              <a:ext cx="52476" cy="350987"/>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23" idx="4"/>
              <a:endCxn id="20" idx="7"/>
            </p:cNvCxnSpPr>
            <p:nvPr/>
          </p:nvCxnSpPr>
          <p:spPr>
            <a:xfrm flipH="1">
              <a:off x="821727" y="2680984"/>
              <a:ext cx="512400" cy="377347"/>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23" idx="4"/>
              <a:endCxn id="21" idx="7"/>
            </p:cNvCxnSpPr>
            <p:nvPr/>
          </p:nvCxnSpPr>
          <p:spPr>
            <a:xfrm flipH="1">
              <a:off x="1091199" y="2680984"/>
              <a:ext cx="242928" cy="377347"/>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23" idx="4"/>
              <a:endCxn id="27" idx="0"/>
            </p:cNvCxnSpPr>
            <p:nvPr/>
          </p:nvCxnSpPr>
          <p:spPr>
            <a:xfrm>
              <a:off x="1334127" y="2680984"/>
              <a:ext cx="232712" cy="350987"/>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23" idx="4"/>
              <a:endCxn id="28" idx="1"/>
            </p:cNvCxnSpPr>
            <p:nvPr/>
          </p:nvCxnSpPr>
          <p:spPr>
            <a:xfrm>
              <a:off x="1334127" y="2680984"/>
              <a:ext cx="461729" cy="377347"/>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3" idx="4"/>
              <a:endCxn id="29" idx="2"/>
            </p:cNvCxnSpPr>
            <p:nvPr/>
          </p:nvCxnSpPr>
          <p:spPr>
            <a:xfrm>
              <a:off x="1334127" y="2680984"/>
              <a:ext cx="1145182" cy="440987"/>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414792" y="3480315"/>
              <a:ext cx="180000" cy="180000"/>
            </a:xfrm>
            <a:prstGeom prst="ellipse">
              <a:avLst/>
            </a:prstGeom>
            <a:solidFill>
              <a:schemeClr val="accent1">
                <a:lumMod val="7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6" name="Oval 55"/>
            <p:cNvSpPr/>
            <p:nvPr/>
          </p:nvSpPr>
          <p:spPr>
            <a:xfrm>
              <a:off x="668884" y="3480315"/>
              <a:ext cx="180000" cy="180000"/>
            </a:xfrm>
            <a:prstGeom prst="ellipse">
              <a:avLst/>
            </a:prstGeom>
            <a:solidFill>
              <a:srgbClr val="00B0F0"/>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7" name="Oval 56"/>
            <p:cNvSpPr/>
            <p:nvPr/>
          </p:nvSpPr>
          <p:spPr>
            <a:xfrm>
              <a:off x="954072" y="3480315"/>
              <a:ext cx="180000" cy="180000"/>
            </a:xfrm>
            <a:prstGeom prst="ellipse">
              <a:avLst/>
            </a:prstGeom>
            <a:solidFill>
              <a:srgbClr val="B3C6E7"/>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58" name="Straight Arrow Connector 57"/>
            <p:cNvCxnSpPr>
              <a:stCxn id="20" idx="4"/>
              <a:endCxn id="56" idx="0"/>
            </p:cNvCxnSpPr>
            <p:nvPr/>
          </p:nvCxnSpPr>
          <p:spPr>
            <a:xfrm>
              <a:off x="758087" y="3211971"/>
              <a:ext cx="797" cy="268344"/>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20" idx="4"/>
              <a:endCxn id="54" idx="0"/>
            </p:cNvCxnSpPr>
            <p:nvPr/>
          </p:nvCxnSpPr>
          <p:spPr>
            <a:xfrm flipH="1">
              <a:off x="504792" y="3211971"/>
              <a:ext cx="253295" cy="268344"/>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20" idx="4"/>
              <a:endCxn id="57" idx="1"/>
            </p:cNvCxnSpPr>
            <p:nvPr/>
          </p:nvCxnSpPr>
          <p:spPr>
            <a:xfrm>
              <a:off x="758087" y="3211971"/>
              <a:ext cx="222345" cy="294704"/>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154528" y="3310592"/>
              <a:ext cx="434246" cy="397539"/>
            </a:xfrm>
            <a:prstGeom prst="rect">
              <a:avLst/>
            </a:prstGeom>
            <a:noFill/>
          </p:spPr>
          <p:txBody>
            <a:bodyPr wrap="square" rtlCol="0">
              <a:spAutoFit/>
            </a:bodyPr>
            <a:lstStyle/>
            <a:p>
              <a:r>
                <a:rPr lang="en-GB" dirty="0">
                  <a:effectLst>
                    <a:outerShdw blurRad="38100" dist="38100" dir="2700000" algn="tl">
                      <a:srgbClr val="000000">
                        <a:alpha val="43137"/>
                      </a:srgbClr>
                    </a:outerShdw>
                  </a:effectLst>
                </a:rPr>
                <a:t>…</a:t>
              </a:r>
            </a:p>
          </p:txBody>
        </p:sp>
        <p:sp>
          <p:nvSpPr>
            <p:cNvPr id="69" name="Oval 68"/>
            <p:cNvSpPr/>
            <p:nvPr/>
          </p:nvSpPr>
          <p:spPr>
            <a:xfrm>
              <a:off x="2444519" y="3485630"/>
              <a:ext cx="180000" cy="180000"/>
            </a:xfrm>
            <a:prstGeom prst="ellipse">
              <a:avLst/>
            </a:prstGeom>
            <a:solidFill>
              <a:srgbClr val="0066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 name="Oval 69"/>
            <p:cNvSpPr/>
            <p:nvPr/>
          </p:nvSpPr>
          <p:spPr>
            <a:xfrm>
              <a:off x="2729707" y="3485630"/>
              <a:ext cx="180000" cy="180000"/>
            </a:xfrm>
            <a:prstGeom prst="ellipse">
              <a:avLst/>
            </a:prstGeom>
            <a:solidFill>
              <a:srgbClr val="0066CC"/>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 name="Oval 70"/>
            <p:cNvSpPr/>
            <p:nvPr/>
          </p:nvSpPr>
          <p:spPr>
            <a:xfrm>
              <a:off x="3022364" y="3485630"/>
              <a:ext cx="180000" cy="180000"/>
            </a:xfrm>
            <a:prstGeom prst="ellipse">
              <a:avLst/>
            </a:prstGeom>
            <a:solidFill>
              <a:srgbClr val="6600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2" name="Straight Arrow Connector 71"/>
            <p:cNvCxnSpPr>
              <a:stCxn id="29" idx="4"/>
              <a:endCxn id="69" idx="0"/>
            </p:cNvCxnSpPr>
            <p:nvPr/>
          </p:nvCxnSpPr>
          <p:spPr>
            <a:xfrm flipH="1">
              <a:off x="2534519" y="3211971"/>
              <a:ext cx="34790" cy="273659"/>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stCxn id="29" idx="4"/>
              <a:endCxn id="70" idx="0"/>
            </p:cNvCxnSpPr>
            <p:nvPr/>
          </p:nvCxnSpPr>
          <p:spPr>
            <a:xfrm>
              <a:off x="2569309" y="3211971"/>
              <a:ext cx="250398" cy="273659"/>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29" idx="4"/>
              <a:endCxn id="71" idx="1"/>
            </p:cNvCxnSpPr>
            <p:nvPr/>
          </p:nvCxnSpPr>
          <p:spPr>
            <a:xfrm>
              <a:off x="2569309" y="3211971"/>
              <a:ext cx="479415" cy="300019"/>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1886402" y="3314141"/>
              <a:ext cx="434246" cy="397539"/>
            </a:xfrm>
            <a:prstGeom prst="rect">
              <a:avLst/>
            </a:prstGeom>
            <a:noFill/>
          </p:spPr>
          <p:txBody>
            <a:bodyPr wrap="square" rtlCol="0">
              <a:spAutoFit/>
            </a:bodyPr>
            <a:lstStyle/>
            <a:p>
              <a:r>
                <a:rPr lang="en-GB" dirty="0">
                  <a:effectLst>
                    <a:outerShdw blurRad="38100" dist="38100" dir="2700000" algn="tl">
                      <a:srgbClr val="000000">
                        <a:alpha val="43137"/>
                      </a:srgbClr>
                    </a:outerShdw>
                  </a:effectLst>
                </a:rPr>
                <a:t>…</a:t>
              </a:r>
            </a:p>
          </p:txBody>
        </p:sp>
        <p:sp>
          <p:nvSpPr>
            <p:cNvPr id="83" name="Oval 82"/>
            <p:cNvSpPr/>
            <p:nvPr/>
          </p:nvSpPr>
          <p:spPr>
            <a:xfrm>
              <a:off x="922285" y="4016656"/>
              <a:ext cx="180000" cy="180000"/>
            </a:xfrm>
            <a:prstGeom prst="ellipse">
              <a:avLst/>
            </a:prstGeom>
            <a:solidFill>
              <a:schemeClr val="bg1">
                <a:lumMod val="8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4" name="Oval 83"/>
            <p:cNvSpPr/>
            <p:nvPr/>
          </p:nvSpPr>
          <p:spPr>
            <a:xfrm>
              <a:off x="1207473" y="4016656"/>
              <a:ext cx="180000" cy="180000"/>
            </a:xfrm>
            <a:prstGeom prst="ellipse">
              <a:avLst/>
            </a:prstGeom>
            <a:solidFill>
              <a:srgbClr val="B3C6E7"/>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5" name="Oval 84"/>
            <p:cNvSpPr/>
            <p:nvPr/>
          </p:nvSpPr>
          <p:spPr>
            <a:xfrm>
              <a:off x="1500130" y="4016656"/>
              <a:ext cx="180000" cy="180000"/>
            </a:xfrm>
            <a:prstGeom prst="ellipse">
              <a:avLst/>
            </a:prstGeom>
            <a:solidFill>
              <a:srgbClr val="848EB6"/>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6" name="Straight Arrow Connector 85"/>
            <p:cNvCxnSpPr>
              <a:stCxn id="57" idx="4"/>
              <a:endCxn id="101" idx="3"/>
            </p:cNvCxnSpPr>
            <p:nvPr/>
          </p:nvCxnSpPr>
          <p:spPr>
            <a:xfrm flipH="1">
              <a:off x="977277" y="3660315"/>
              <a:ext cx="66795" cy="392353"/>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a:stCxn id="57" idx="4"/>
              <a:endCxn id="84" idx="0"/>
            </p:cNvCxnSpPr>
            <p:nvPr/>
          </p:nvCxnSpPr>
          <p:spPr>
            <a:xfrm>
              <a:off x="1044072" y="3660315"/>
              <a:ext cx="253401" cy="356341"/>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57" idx="4"/>
              <a:endCxn id="85" idx="1"/>
            </p:cNvCxnSpPr>
            <p:nvPr/>
          </p:nvCxnSpPr>
          <p:spPr>
            <a:xfrm>
              <a:off x="1044072" y="3660315"/>
              <a:ext cx="482418" cy="382701"/>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9" name="Oval 88"/>
            <p:cNvSpPr/>
            <p:nvPr/>
          </p:nvSpPr>
          <p:spPr>
            <a:xfrm>
              <a:off x="1969597" y="4016650"/>
              <a:ext cx="180000" cy="180000"/>
            </a:xfrm>
            <a:prstGeom prst="ellipse">
              <a:avLst/>
            </a:prstGeom>
            <a:solidFill>
              <a:srgbClr val="0066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0" name="Oval 89"/>
            <p:cNvSpPr/>
            <p:nvPr/>
          </p:nvSpPr>
          <p:spPr>
            <a:xfrm>
              <a:off x="2254785" y="4016650"/>
              <a:ext cx="180000" cy="180000"/>
            </a:xfrm>
            <a:prstGeom prst="ellipse">
              <a:avLst/>
            </a:prstGeom>
            <a:solidFill>
              <a:srgbClr val="0066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1" name="Oval 90"/>
            <p:cNvSpPr/>
            <p:nvPr/>
          </p:nvSpPr>
          <p:spPr>
            <a:xfrm>
              <a:off x="2547442" y="4016650"/>
              <a:ext cx="180000" cy="180000"/>
            </a:xfrm>
            <a:prstGeom prst="ellipse">
              <a:avLst/>
            </a:prstGeom>
            <a:solidFill>
              <a:srgbClr val="599AD5"/>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92" name="Straight Arrow Connector 91"/>
            <p:cNvCxnSpPr>
              <a:stCxn id="69" idx="4"/>
              <a:endCxn id="89" idx="7"/>
            </p:cNvCxnSpPr>
            <p:nvPr/>
          </p:nvCxnSpPr>
          <p:spPr>
            <a:xfrm flipH="1">
              <a:off x="2123237" y="3665630"/>
              <a:ext cx="411282" cy="377380"/>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a:stCxn id="69" idx="4"/>
              <a:endCxn id="90" idx="0"/>
            </p:cNvCxnSpPr>
            <p:nvPr/>
          </p:nvCxnSpPr>
          <p:spPr>
            <a:xfrm flipH="1">
              <a:off x="2344785" y="3665630"/>
              <a:ext cx="189734" cy="351020"/>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stCxn id="69" idx="4"/>
              <a:endCxn id="91" idx="7"/>
            </p:cNvCxnSpPr>
            <p:nvPr/>
          </p:nvCxnSpPr>
          <p:spPr>
            <a:xfrm>
              <a:off x="2534519" y="3665630"/>
              <a:ext cx="166563" cy="377380"/>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543031" y="3853898"/>
              <a:ext cx="434246" cy="397539"/>
            </a:xfrm>
            <a:prstGeom prst="rect">
              <a:avLst/>
            </a:prstGeom>
            <a:noFill/>
          </p:spPr>
          <p:txBody>
            <a:bodyPr wrap="square" rtlCol="0">
              <a:spAutoFit/>
            </a:bodyPr>
            <a:lstStyle/>
            <a:p>
              <a:r>
                <a:rPr lang="en-GB" dirty="0">
                  <a:effectLst>
                    <a:outerShdw blurRad="38100" dist="38100" dir="2700000" algn="tl">
                      <a:srgbClr val="000000">
                        <a:alpha val="43137"/>
                      </a:srgbClr>
                    </a:outerShdw>
                  </a:effectLst>
                </a:rPr>
                <a:t>…</a:t>
              </a:r>
            </a:p>
          </p:txBody>
        </p:sp>
        <p:sp>
          <p:nvSpPr>
            <p:cNvPr id="109" name="Oval 108"/>
            <p:cNvSpPr/>
            <p:nvPr/>
          </p:nvSpPr>
          <p:spPr>
            <a:xfrm>
              <a:off x="2995639" y="4027288"/>
              <a:ext cx="180000" cy="180000"/>
            </a:xfrm>
            <a:prstGeom prst="ellipse">
              <a:avLst/>
            </a:prstGeom>
            <a:solidFill>
              <a:schemeClr val="accent1">
                <a:lumMod val="7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0" name="Oval 109"/>
            <p:cNvSpPr/>
            <p:nvPr/>
          </p:nvSpPr>
          <p:spPr>
            <a:xfrm>
              <a:off x="3280827" y="4027288"/>
              <a:ext cx="180000" cy="180000"/>
            </a:xfrm>
            <a:prstGeom prst="ellipse">
              <a:avLst/>
            </a:prstGeom>
            <a:solidFill>
              <a:srgbClr val="7030A0"/>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1" name="Oval 110"/>
            <p:cNvSpPr/>
            <p:nvPr/>
          </p:nvSpPr>
          <p:spPr>
            <a:xfrm>
              <a:off x="3573484" y="4027288"/>
              <a:ext cx="180000" cy="180000"/>
            </a:xfrm>
            <a:prstGeom prst="ellipse">
              <a:avLst/>
            </a:prstGeom>
            <a:solidFill>
              <a:srgbClr val="6600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12" name="Straight Arrow Connector 111"/>
            <p:cNvCxnSpPr>
              <a:stCxn id="71" idx="4"/>
              <a:endCxn id="109" idx="7"/>
            </p:cNvCxnSpPr>
            <p:nvPr/>
          </p:nvCxnSpPr>
          <p:spPr>
            <a:xfrm>
              <a:off x="3112364" y="3665630"/>
              <a:ext cx="36915" cy="38801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a:stCxn id="71" idx="4"/>
              <a:endCxn id="110" idx="0"/>
            </p:cNvCxnSpPr>
            <p:nvPr/>
          </p:nvCxnSpPr>
          <p:spPr>
            <a:xfrm>
              <a:off x="3112364" y="3665630"/>
              <a:ext cx="258463" cy="36165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a:stCxn id="71" idx="4"/>
              <a:endCxn id="111" idx="1"/>
            </p:cNvCxnSpPr>
            <p:nvPr/>
          </p:nvCxnSpPr>
          <p:spPr>
            <a:xfrm>
              <a:off x="3112364" y="3665630"/>
              <a:ext cx="487480" cy="38801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2677635" y="3864530"/>
              <a:ext cx="434246" cy="397539"/>
            </a:xfrm>
            <a:prstGeom prst="rect">
              <a:avLst/>
            </a:prstGeom>
            <a:noFill/>
          </p:spPr>
          <p:txBody>
            <a:bodyPr wrap="square" rtlCol="0">
              <a:spAutoFit/>
            </a:bodyPr>
            <a:lstStyle/>
            <a:p>
              <a:r>
                <a:rPr lang="en-GB" dirty="0">
                  <a:effectLst>
                    <a:outerShdw blurRad="38100" dist="38100" dir="2700000" algn="tl">
                      <a:srgbClr val="000000">
                        <a:alpha val="43137"/>
                      </a:srgbClr>
                    </a:outerShdw>
                  </a:effectLst>
                </a:rPr>
                <a:t>…</a:t>
              </a:r>
            </a:p>
          </p:txBody>
        </p:sp>
        <p:sp>
          <p:nvSpPr>
            <p:cNvPr id="127" name="TextBox 126"/>
            <p:cNvSpPr txBox="1"/>
            <p:nvPr/>
          </p:nvSpPr>
          <p:spPr>
            <a:xfrm rot="5400000">
              <a:off x="2475771" y="5825823"/>
              <a:ext cx="434246" cy="369332"/>
            </a:xfrm>
            <a:prstGeom prst="rect">
              <a:avLst/>
            </a:prstGeom>
            <a:noFill/>
          </p:spPr>
          <p:txBody>
            <a:bodyPr wrap="square" rtlCol="0">
              <a:spAutoFit/>
            </a:bodyPr>
            <a:lstStyle/>
            <a:p>
              <a:r>
                <a:rPr lang="en-GB" dirty="0">
                  <a:effectLst>
                    <a:outerShdw blurRad="38100" dist="38100" dir="2700000" algn="tl">
                      <a:srgbClr val="000000">
                        <a:alpha val="43137"/>
                      </a:srgbClr>
                    </a:outerShdw>
                  </a:effectLst>
                </a:rPr>
                <a:t>…</a:t>
              </a:r>
            </a:p>
          </p:txBody>
        </p:sp>
        <p:cxnSp>
          <p:nvCxnSpPr>
            <p:cNvPr id="135" name="Straight Connector 134"/>
            <p:cNvCxnSpPr/>
            <p:nvPr/>
          </p:nvCxnSpPr>
          <p:spPr>
            <a:xfrm flipH="1">
              <a:off x="201108" y="2755604"/>
              <a:ext cx="4475840" cy="0"/>
            </a:xfrm>
            <a:prstGeom prst="line">
              <a:avLst/>
            </a:prstGeom>
            <a:ln w="1905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2204423" y="1776559"/>
              <a:ext cx="463518" cy="39753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P</a:t>
              </a:r>
            </a:p>
          </p:txBody>
        </p:sp>
        <p:sp>
          <p:nvSpPr>
            <p:cNvPr id="137" name="TextBox 136"/>
            <p:cNvSpPr txBox="1"/>
            <p:nvPr/>
          </p:nvSpPr>
          <p:spPr>
            <a:xfrm>
              <a:off x="2204423" y="2295374"/>
              <a:ext cx="463518" cy="39753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F</a:t>
              </a:r>
              <a:r>
                <a:rPr lang="en-GB" baseline="-25000" dirty="0">
                  <a:latin typeface="Arial" panose="020B0604020202020204" pitchFamily="34" charset="0"/>
                  <a:cs typeface="Arial" panose="020B0604020202020204" pitchFamily="34" charset="0"/>
                </a:rPr>
                <a:t>1</a:t>
              </a:r>
            </a:p>
          </p:txBody>
        </p:sp>
        <p:sp>
          <p:nvSpPr>
            <p:cNvPr id="116" name="Oval 115"/>
            <p:cNvSpPr/>
            <p:nvPr/>
          </p:nvSpPr>
          <p:spPr>
            <a:xfrm>
              <a:off x="871482" y="4554290"/>
              <a:ext cx="180000" cy="180000"/>
            </a:xfrm>
            <a:prstGeom prst="ellipse">
              <a:avLst/>
            </a:prstGeom>
            <a:solidFill>
              <a:schemeClr val="bg1">
                <a:lumMod val="8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7" name="Oval 116"/>
            <p:cNvSpPr/>
            <p:nvPr/>
          </p:nvSpPr>
          <p:spPr>
            <a:xfrm>
              <a:off x="1156670" y="4554290"/>
              <a:ext cx="180000" cy="180000"/>
            </a:xfrm>
            <a:prstGeom prst="ellipse">
              <a:avLst/>
            </a:prstGeom>
            <a:solidFill>
              <a:srgbClr val="848EB6"/>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8" name="Oval 117"/>
            <p:cNvSpPr/>
            <p:nvPr/>
          </p:nvSpPr>
          <p:spPr>
            <a:xfrm>
              <a:off x="1449327" y="4554290"/>
              <a:ext cx="180000" cy="180000"/>
            </a:xfrm>
            <a:prstGeom prst="ellipse">
              <a:avLst/>
            </a:prstGeom>
            <a:solidFill>
              <a:schemeClr val="bg1">
                <a:lumMod val="8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19" name="Straight Arrow Connector 118"/>
            <p:cNvCxnSpPr>
              <a:endCxn id="122" idx="3"/>
            </p:cNvCxnSpPr>
            <p:nvPr/>
          </p:nvCxnSpPr>
          <p:spPr>
            <a:xfrm flipH="1">
              <a:off x="987724" y="4197949"/>
              <a:ext cx="5546" cy="392352"/>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0" name="Straight Arrow Connector 119"/>
            <p:cNvCxnSpPr>
              <a:endCxn id="117" idx="0"/>
            </p:cNvCxnSpPr>
            <p:nvPr/>
          </p:nvCxnSpPr>
          <p:spPr>
            <a:xfrm>
              <a:off x="993269" y="4197949"/>
              <a:ext cx="253401" cy="356341"/>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a:endCxn id="118" idx="1"/>
            </p:cNvCxnSpPr>
            <p:nvPr/>
          </p:nvCxnSpPr>
          <p:spPr>
            <a:xfrm>
              <a:off x="993269" y="4197949"/>
              <a:ext cx="482418" cy="382701"/>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2" name="TextBox 121"/>
            <p:cNvSpPr txBox="1"/>
            <p:nvPr/>
          </p:nvSpPr>
          <p:spPr>
            <a:xfrm>
              <a:off x="553478" y="4391532"/>
              <a:ext cx="434246" cy="397539"/>
            </a:xfrm>
            <a:prstGeom prst="rect">
              <a:avLst/>
            </a:prstGeom>
            <a:noFill/>
          </p:spPr>
          <p:txBody>
            <a:bodyPr wrap="square" rtlCol="0">
              <a:spAutoFit/>
            </a:bodyPr>
            <a:lstStyle/>
            <a:p>
              <a:r>
                <a:rPr lang="en-GB" dirty="0">
                  <a:effectLst>
                    <a:outerShdw blurRad="38100" dist="38100" dir="2700000" algn="tl">
                      <a:srgbClr val="000000">
                        <a:alpha val="43137"/>
                      </a:srgbClr>
                    </a:outerShdw>
                  </a:effectLst>
                </a:rPr>
                <a:t>…</a:t>
              </a:r>
            </a:p>
          </p:txBody>
        </p:sp>
        <p:sp>
          <p:nvSpPr>
            <p:cNvPr id="123" name="Oval 122"/>
            <p:cNvSpPr/>
            <p:nvPr/>
          </p:nvSpPr>
          <p:spPr>
            <a:xfrm>
              <a:off x="2968662" y="4577821"/>
              <a:ext cx="180000" cy="180000"/>
            </a:xfrm>
            <a:prstGeom prst="ellipse">
              <a:avLst/>
            </a:prstGeom>
            <a:solidFill>
              <a:srgbClr val="2E75B6"/>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4" name="Oval 123"/>
            <p:cNvSpPr/>
            <p:nvPr/>
          </p:nvSpPr>
          <p:spPr>
            <a:xfrm>
              <a:off x="3253850" y="4577821"/>
              <a:ext cx="180000" cy="180000"/>
            </a:xfrm>
            <a:prstGeom prst="ellipse">
              <a:avLst/>
            </a:prstGeom>
            <a:solidFill>
              <a:srgbClr val="2E75B6"/>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5" name="Oval 124"/>
            <p:cNvSpPr/>
            <p:nvPr/>
          </p:nvSpPr>
          <p:spPr>
            <a:xfrm>
              <a:off x="3546507" y="4577821"/>
              <a:ext cx="180000" cy="180000"/>
            </a:xfrm>
            <a:prstGeom prst="ellipse">
              <a:avLst/>
            </a:prstGeom>
            <a:solidFill>
              <a:srgbClr val="599AD5"/>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28" name="Straight Arrow Connector 127"/>
            <p:cNvCxnSpPr>
              <a:endCxn id="123" idx="7"/>
            </p:cNvCxnSpPr>
            <p:nvPr/>
          </p:nvCxnSpPr>
          <p:spPr>
            <a:xfrm>
              <a:off x="3085387" y="4216163"/>
              <a:ext cx="36915" cy="38801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a:endCxn id="124" idx="0"/>
            </p:cNvCxnSpPr>
            <p:nvPr/>
          </p:nvCxnSpPr>
          <p:spPr>
            <a:xfrm>
              <a:off x="3085387" y="4216163"/>
              <a:ext cx="258463" cy="36165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a:endCxn id="125" idx="1"/>
            </p:cNvCxnSpPr>
            <p:nvPr/>
          </p:nvCxnSpPr>
          <p:spPr>
            <a:xfrm>
              <a:off x="3085387" y="4216163"/>
              <a:ext cx="487480" cy="38801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3" name="Oval 142"/>
            <p:cNvSpPr/>
            <p:nvPr/>
          </p:nvSpPr>
          <p:spPr>
            <a:xfrm>
              <a:off x="2911058" y="5110856"/>
              <a:ext cx="180000" cy="180000"/>
            </a:xfrm>
            <a:prstGeom prst="ellipse">
              <a:avLst/>
            </a:prstGeom>
            <a:solidFill>
              <a:schemeClr val="accent1">
                <a:lumMod val="7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4" name="Oval 143"/>
            <p:cNvSpPr/>
            <p:nvPr/>
          </p:nvSpPr>
          <p:spPr>
            <a:xfrm>
              <a:off x="3196246" y="5110856"/>
              <a:ext cx="180000" cy="180000"/>
            </a:xfrm>
            <a:prstGeom prst="ellipse">
              <a:avLst/>
            </a:prstGeom>
            <a:solidFill>
              <a:srgbClr val="2E75B6"/>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5" name="Oval 144"/>
            <p:cNvSpPr/>
            <p:nvPr/>
          </p:nvSpPr>
          <p:spPr>
            <a:xfrm>
              <a:off x="3488903" y="5110856"/>
              <a:ext cx="180000" cy="180000"/>
            </a:xfrm>
            <a:prstGeom prst="ellipse">
              <a:avLst/>
            </a:prstGeom>
            <a:solidFill>
              <a:srgbClr val="0066FF"/>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46" name="Straight Arrow Connector 145"/>
            <p:cNvCxnSpPr>
              <a:endCxn id="143" idx="7"/>
            </p:cNvCxnSpPr>
            <p:nvPr/>
          </p:nvCxnSpPr>
          <p:spPr>
            <a:xfrm>
              <a:off x="3027783" y="4749198"/>
              <a:ext cx="36915" cy="38801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7" name="Straight Arrow Connector 146"/>
            <p:cNvCxnSpPr>
              <a:endCxn id="144" idx="0"/>
            </p:cNvCxnSpPr>
            <p:nvPr/>
          </p:nvCxnSpPr>
          <p:spPr>
            <a:xfrm>
              <a:off x="3027783" y="4749198"/>
              <a:ext cx="258463" cy="36165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8" name="Straight Arrow Connector 147"/>
            <p:cNvCxnSpPr>
              <a:endCxn id="145" idx="1"/>
            </p:cNvCxnSpPr>
            <p:nvPr/>
          </p:nvCxnSpPr>
          <p:spPr>
            <a:xfrm>
              <a:off x="3027783" y="4749198"/>
              <a:ext cx="487480" cy="38801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9" name="Oval 148"/>
            <p:cNvSpPr/>
            <p:nvPr/>
          </p:nvSpPr>
          <p:spPr>
            <a:xfrm>
              <a:off x="2849805" y="5657744"/>
              <a:ext cx="180000" cy="180000"/>
            </a:xfrm>
            <a:prstGeom prst="ellipse">
              <a:avLst/>
            </a:prstGeom>
            <a:solidFill>
              <a:schemeClr val="accent1">
                <a:lumMod val="7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0" name="Oval 149"/>
            <p:cNvSpPr/>
            <p:nvPr/>
          </p:nvSpPr>
          <p:spPr>
            <a:xfrm>
              <a:off x="3134993" y="5657744"/>
              <a:ext cx="180000" cy="180000"/>
            </a:xfrm>
            <a:prstGeom prst="ellipse">
              <a:avLst/>
            </a:prstGeom>
            <a:solidFill>
              <a:srgbClr val="2E75B6"/>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1" name="Oval 150"/>
            <p:cNvSpPr/>
            <p:nvPr/>
          </p:nvSpPr>
          <p:spPr>
            <a:xfrm>
              <a:off x="3427650" y="5657744"/>
              <a:ext cx="180000" cy="180000"/>
            </a:xfrm>
            <a:prstGeom prst="ellipse">
              <a:avLst/>
            </a:prstGeom>
            <a:solidFill>
              <a:srgbClr val="2E75B6"/>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52" name="Straight Arrow Connector 151"/>
            <p:cNvCxnSpPr>
              <a:endCxn id="149" idx="7"/>
            </p:cNvCxnSpPr>
            <p:nvPr/>
          </p:nvCxnSpPr>
          <p:spPr>
            <a:xfrm>
              <a:off x="2966530" y="5296086"/>
              <a:ext cx="36915" cy="38801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3" name="Straight Arrow Connector 152"/>
            <p:cNvCxnSpPr>
              <a:endCxn id="150" idx="0"/>
            </p:cNvCxnSpPr>
            <p:nvPr/>
          </p:nvCxnSpPr>
          <p:spPr>
            <a:xfrm>
              <a:off x="2966530" y="5296086"/>
              <a:ext cx="258463" cy="36165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a:endCxn id="151" idx="1"/>
            </p:cNvCxnSpPr>
            <p:nvPr/>
          </p:nvCxnSpPr>
          <p:spPr>
            <a:xfrm>
              <a:off x="2966530" y="5296086"/>
              <a:ext cx="487480" cy="388018"/>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5" name="Oval 154"/>
            <p:cNvSpPr/>
            <p:nvPr/>
          </p:nvSpPr>
          <p:spPr>
            <a:xfrm>
              <a:off x="844507" y="5113575"/>
              <a:ext cx="180000" cy="180000"/>
            </a:xfrm>
            <a:prstGeom prst="ellipse">
              <a:avLst/>
            </a:prstGeom>
            <a:solidFill>
              <a:schemeClr val="bg1">
                <a:lumMod val="8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6" name="Oval 155"/>
            <p:cNvSpPr/>
            <p:nvPr/>
          </p:nvSpPr>
          <p:spPr>
            <a:xfrm>
              <a:off x="1129695" y="5113575"/>
              <a:ext cx="180000" cy="180000"/>
            </a:xfrm>
            <a:prstGeom prst="ellipse">
              <a:avLst/>
            </a:prstGeom>
            <a:solidFill>
              <a:schemeClr val="bg1">
                <a:lumMod val="8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7" name="Oval 156"/>
            <p:cNvSpPr/>
            <p:nvPr/>
          </p:nvSpPr>
          <p:spPr>
            <a:xfrm>
              <a:off x="1422352" y="5113575"/>
              <a:ext cx="180000" cy="180000"/>
            </a:xfrm>
            <a:prstGeom prst="ellipse">
              <a:avLst/>
            </a:prstGeom>
            <a:solidFill>
              <a:schemeClr val="bg1">
                <a:lumMod val="8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58" name="Straight Arrow Connector 157"/>
            <p:cNvCxnSpPr>
              <a:endCxn id="161" idx="3"/>
            </p:cNvCxnSpPr>
            <p:nvPr/>
          </p:nvCxnSpPr>
          <p:spPr>
            <a:xfrm flipH="1">
              <a:off x="886374" y="4749198"/>
              <a:ext cx="44910" cy="386285"/>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9" name="Straight Arrow Connector 158"/>
            <p:cNvCxnSpPr>
              <a:endCxn id="156" idx="0"/>
            </p:cNvCxnSpPr>
            <p:nvPr/>
          </p:nvCxnSpPr>
          <p:spPr>
            <a:xfrm>
              <a:off x="966294" y="4757234"/>
              <a:ext cx="253401" cy="356341"/>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0" name="Straight Arrow Connector 159"/>
            <p:cNvCxnSpPr>
              <a:endCxn id="157" idx="1"/>
            </p:cNvCxnSpPr>
            <p:nvPr/>
          </p:nvCxnSpPr>
          <p:spPr>
            <a:xfrm>
              <a:off x="966294" y="4757234"/>
              <a:ext cx="482418" cy="382701"/>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452128" y="4950817"/>
              <a:ext cx="434246" cy="369332"/>
            </a:xfrm>
            <a:prstGeom prst="rect">
              <a:avLst/>
            </a:prstGeom>
            <a:no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lstStyle>
            <a:p>
              <a:r>
                <a:rPr lang="en-GB" dirty="0">
                  <a:solidFill>
                    <a:schemeClr val="tx1"/>
                  </a:solidFill>
                </a:rPr>
                <a:t>…</a:t>
              </a:r>
            </a:p>
          </p:txBody>
        </p:sp>
        <p:sp>
          <p:nvSpPr>
            <p:cNvPr id="162" name="Oval 161"/>
            <p:cNvSpPr/>
            <p:nvPr/>
          </p:nvSpPr>
          <p:spPr>
            <a:xfrm>
              <a:off x="809497" y="5656090"/>
              <a:ext cx="180000" cy="180000"/>
            </a:xfrm>
            <a:prstGeom prst="ellipse">
              <a:avLst/>
            </a:prstGeom>
            <a:solidFill>
              <a:schemeClr val="bg1">
                <a:lumMod val="8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3" name="Oval 162"/>
            <p:cNvSpPr/>
            <p:nvPr/>
          </p:nvSpPr>
          <p:spPr>
            <a:xfrm>
              <a:off x="1094685" y="5656090"/>
              <a:ext cx="180000" cy="180000"/>
            </a:xfrm>
            <a:prstGeom prst="ellipse">
              <a:avLst/>
            </a:prstGeom>
            <a:solidFill>
              <a:schemeClr val="bg1">
                <a:lumMod val="8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4" name="Oval 163"/>
            <p:cNvSpPr/>
            <p:nvPr/>
          </p:nvSpPr>
          <p:spPr>
            <a:xfrm>
              <a:off x="1387342" y="5656090"/>
              <a:ext cx="180000" cy="180000"/>
            </a:xfrm>
            <a:prstGeom prst="ellipse">
              <a:avLst/>
            </a:prstGeom>
            <a:solidFill>
              <a:schemeClr val="bg1">
                <a:lumMod val="85000"/>
              </a:schemeClr>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65" name="Straight Arrow Connector 164"/>
            <p:cNvCxnSpPr>
              <a:endCxn id="168" idx="3"/>
            </p:cNvCxnSpPr>
            <p:nvPr/>
          </p:nvCxnSpPr>
          <p:spPr>
            <a:xfrm flipH="1">
              <a:off x="877614" y="5299749"/>
              <a:ext cx="5546" cy="392352"/>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6" name="Straight Arrow Connector 165"/>
            <p:cNvCxnSpPr>
              <a:endCxn id="163" idx="0"/>
            </p:cNvCxnSpPr>
            <p:nvPr/>
          </p:nvCxnSpPr>
          <p:spPr>
            <a:xfrm>
              <a:off x="931284" y="5299749"/>
              <a:ext cx="253401" cy="356341"/>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a:endCxn id="164" idx="1"/>
            </p:cNvCxnSpPr>
            <p:nvPr/>
          </p:nvCxnSpPr>
          <p:spPr>
            <a:xfrm>
              <a:off x="931284" y="5299749"/>
              <a:ext cx="482418" cy="382701"/>
            </a:xfrm>
            <a:prstGeom prst="straightConnector1">
              <a:avLst/>
            </a:prstGeom>
            <a:ln w="19050">
              <a:solidFill>
                <a:schemeClr val="tx1"/>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8" name="TextBox 167"/>
            <p:cNvSpPr txBox="1"/>
            <p:nvPr/>
          </p:nvSpPr>
          <p:spPr>
            <a:xfrm>
              <a:off x="443368" y="5493332"/>
              <a:ext cx="434246" cy="397539"/>
            </a:xfrm>
            <a:prstGeom prst="rect">
              <a:avLst/>
            </a:prstGeom>
            <a:noFill/>
          </p:spPr>
          <p:txBody>
            <a:bodyPr wrap="square" rtlCol="0">
              <a:spAutoFit/>
            </a:bodyPr>
            <a:lstStyle/>
            <a:p>
              <a:r>
                <a:rPr lang="en-GB" dirty="0">
                  <a:effectLst>
                    <a:outerShdw blurRad="38100" dist="38100" dir="2700000" algn="tl">
                      <a:srgbClr val="000000">
                        <a:alpha val="43137"/>
                      </a:srgbClr>
                    </a:outerShdw>
                  </a:effectLst>
                </a:rPr>
                <a:t>…</a:t>
              </a:r>
            </a:p>
          </p:txBody>
        </p:sp>
        <p:cxnSp>
          <p:nvCxnSpPr>
            <p:cNvPr id="169" name="Straight Connector 168"/>
            <p:cNvCxnSpPr/>
            <p:nvPr/>
          </p:nvCxnSpPr>
          <p:spPr>
            <a:xfrm flipH="1">
              <a:off x="229752" y="5464812"/>
              <a:ext cx="447584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H="1">
              <a:off x="239233" y="4894523"/>
              <a:ext cx="447584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H="1">
              <a:off x="220525" y="4331816"/>
              <a:ext cx="447584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H="1">
              <a:off x="218770" y="3777270"/>
              <a:ext cx="447584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H="1">
              <a:off x="206599" y="3303175"/>
              <a:ext cx="4475840" cy="0"/>
            </a:xfrm>
            <a:prstGeom prst="line">
              <a:avLst/>
            </a:prstGeom>
            <a:ln>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0" name="TextBox 169"/>
            <p:cNvSpPr txBox="1"/>
            <p:nvPr/>
          </p:nvSpPr>
          <p:spPr>
            <a:xfrm rot="5400000">
              <a:off x="2475771" y="5986886"/>
              <a:ext cx="434246" cy="369332"/>
            </a:xfrm>
            <a:prstGeom prst="rect">
              <a:avLst/>
            </a:prstGeom>
            <a:noFill/>
          </p:spPr>
          <p:txBody>
            <a:bodyPr wrap="square" rtlCol="0">
              <a:spAutoFit/>
            </a:bodyPr>
            <a:lstStyle/>
            <a:p>
              <a:r>
                <a:rPr lang="en-GB" dirty="0">
                  <a:effectLst>
                    <a:outerShdw blurRad="38100" dist="38100" dir="2700000" algn="tl">
                      <a:srgbClr val="000000">
                        <a:alpha val="43137"/>
                      </a:srgbClr>
                    </a:outerShdw>
                  </a:effectLst>
                </a:rPr>
                <a:t>…</a:t>
              </a:r>
            </a:p>
          </p:txBody>
        </p:sp>
        <p:sp>
          <p:nvSpPr>
            <p:cNvPr id="171" name="TextBox 170"/>
            <p:cNvSpPr txBox="1"/>
            <p:nvPr/>
          </p:nvSpPr>
          <p:spPr>
            <a:xfrm>
              <a:off x="1965543" y="4372504"/>
              <a:ext cx="434246" cy="397539"/>
            </a:xfrm>
            <a:prstGeom prst="rect">
              <a:avLst/>
            </a:prstGeom>
            <a:noFill/>
          </p:spPr>
          <p:txBody>
            <a:bodyPr wrap="square" rtlCol="0">
              <a:spAutoFit/>
            </a:bodyPr>
            <a:lstStyle/>
            <a:p>
              <a:r>
                <a:rPr lang="en-GB" dirty="0">
                  <a:effectLst>
                    <a:outerShdw blurRad="38100" dist="38100" dir="2700000" algn="tl">
                      <a:srgbClr val="000000">
                        <a:alpha val="43137"/>
                      </a:srgbClr>
                    </a:outerShdw>
                  </a:effectLst>
                </a:rPr>
                <a:t>…</a:t>
              </a:r>
            </a:p>
          </p:txBody>
        </p:sp>
        <p:sp>
          <p:nvSpPr>
            <p:cNvPr id="172" name="TextBox 171"/>
            <p:cNvSpPr txBox="1"/>
            <p:nvPr/>
          </p:nvSpPr>
          <p:spPr>
            <a:xfrm>
              <a:off x="1965053" y="4957310"/>
              <a:ext cx="434246" cy="397539"/>
            </a:xfrm>
            <a:prstGeom prst="rect">
              <a:avLst/>
            </a:prstGeom>
            <a:noFill/>
          </p:spPr>
          <p:txBody>
            <a:bodyPr wrap="square" rtlCol="0">
              <a:spAutoFit/>
            </a:bodyPr>
            <a:lstStyle/>
            <a:p>
              <a:r>
                <a:rPr lang="en-GB" dirty="0">
                  <a:effectLst>
                    <a:outerShdw blurRad="38100" dist="38100" dir="2700000" algn="tl">
                      <a:srgbClr val="000000">
                        <a:alpha val="43137"/>
                      </a:srgbClr>
                    </a:outerShdw>
                  </a:effectLst>
                </a:rPr>
                <a:t>…</a:t>
              </a:r>
            </a:p>
          </p:txBody>
        </p:sp>
        <p:sp>
          <p:nvSpPr>
            <p:cNvPr id="173" name="TextBox 172"/>
            <p:cNvSpPr txBox="1"/>
            <p:nvPr/>
          </p:nvSpPr>
          <p:spPr>
            <a:xfrm>
              <a:off x="1986302" y="5358677"/>
              <a:ext cx="434246" cy="397539"/>
            </a:xfrm>
            <a:prstGeom prst="rect">
              <a:avLst/>
            </a:prstGeom>
            <a:noFill/>
          </p:spPr>
          <p:txBody>
            <a:bodyPr wrap="square" rtlCol="0">
              <a:spAutoFit/>
            </a:bodyPr>
            <a:lstStyle/>
            <a:p>
              <a:r>
                <a:rPr lang="en-GB" dirty="0">
                  <a:effectLst>
                    <a:outerShdw blurRad="38100" dist="38100" dir="2700000" algn="tl">
                      <a:srgbClr val="000000">
                        <a:alpha val="43137"/>
                      </a:srgbClr>
                    </a:outerShdw>
                  </a:effectLst>
                </a:rPr>
                <a:t>…</a:t>
              </a:r>
            </a:p>
          </p:txBody>
        </p:sp>
      </p:grpSp>
      <p:cxnSp>
        <p:nvCxnSpPr>
          <p:cNvPr id="5" name="Straight Connector 4"/>
          <p:cNvCxnSpPr/>
          <p:nvPr/>
        </p:nvCxnSpPr>
        <p:spPr>
          <a:xfrm>
            <a:off x="239233" y="6782105"/>
            <a:ext cx="11426437" cy="0"/>
          </a:xfrm>
          <a:prstGeom prst="line">
            <a:avLst/>
          </a:prstGeom>
          <a:ln w="19050">
            <a:solidFill>
              <a:schemeClr val="tx1">
                <a:lumMod val="65000"/>
                <a:lumOff val="35000"/>
              </a:schemeClr>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Textfeld 5"/>
          <p:cNvSpPr txBox="1"/>
          <p:nvPr/>
        </p:nvSpPr>
        <p:spPr>
          <a:xfrm>
            <a:off x="51789" y="6278941"/>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13</a:t>
            </a:fld>
            <a:endParaRPr lang="en-GB" sz="2400" dirty="0">
              <a:latin typeface="Arial" panose="020B0604020202020204" pitchFamily="34" charset="0"/>
              <a:cs typeface="Arial" panose="020B0604020202020204" pitchFamily="34" charset="0"/>
            </a:endParaRPr>
          </a:p>
        </p:txBody>
      </p:sp>
      <p:sp>
        <p:nvSpPr>
          <p:cNvPr id="126" name="Right Triangle 125">
            <a:extLst>
              <a:ext uri="{FF2B5EF4-FFF2-40B4-BE49-F238E27FC236}">
                <a16:creationId xmlns:a16="http://schemas.microsoft.com/office/drawing/2014/main" id="{76C406D6-AA06-4218-811A-9F9B1AAAADCE}"/>
              </a:ext>
            </a:extLst>
          </p:cNvPr>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38041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877" y="30626"/>
            <a:ext cx="12066579"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Some crops for </a:t>
            </a:r>
            <a:r>
              <a:rPr lang="en-GB" sz="2400" dirty="0">
                <a:solidFill>
                  <a:srgbClr val="0000FF"/>
                </a:solidFill>
                <a:latin typeface="Arial" panose="020B0604020202020204" pitchFamily="34" charset="0"/>
                <a:cs typeface="Arial" panose="020B0604020202020204" pitchFamily="34" charset="0"/>
              </a:rPr>
              <a:t>Line Breeding</a:t>
            </a:r>
            <a:r>
              <a:rPr lang="en-GB" sz="2400" dirty="0">
                <a:latin typeface="Arial" panose="020B0604020202020204" pitchFamily="34" charset="0"/>
                <a:cs typeface="Arial" panose="020B0604020202020204" pitchFamily="34" charset="0"/>
              </a:rPr>
              <a:t>: Wheat, Emmer, Einkorn, Rice, Barley, Oats, Teff, Millet, Mung-, Soy-, </a:t>
            </a:r>
            <a:r>
              <a:rPr lang="en-GB" sz="2400" i="1" dirty="0">
                <a:latin typeface="Arial" panose="020B0604020202020204" pitchFamily="34" charset="0"/>
                <a:cs typeface="Arial" panose="020B0604020202020204" pitchFamily="34" charset="0"/>
              </a:rPr>
              <a:t>Phaseolu</a:t>
            </a:r>
            <a:r>
              <a:rPr lang="en-GB" sz="2400" dirty="0">
                <a:latin typeface="Arial" panose="020B0604020202020204" pitchFamily="34" charset="0"/>
                <a:cs typeface="Arial" panose="020B0604020202020204" pitchFamily="34" charset="0"/>
              </a:rPr>
              <a:t>s bean, Pea, Groundnut, Chickpea, Lentil, Tomato, Tobacco …</a:t>
            </a:r>
          </a:p>
        </p:txBody>
      </p:sp>
      <p:sp>
        <p:nvSpPr>
          <p:cNvPr id="4" name="TextBox 3"/>
          <p:cNvSpPr txBox="1"/>
          <p:nvPr/>
        </p:nvSpPr>
        <p:spPr>
          <a:xfrm>
            <a:off x="9080" y="911071"/>
            <a:ext cx="12066579"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 employ estimates of pertinent population parameters; </a:t>
            </a:r>
            <a:r>
              <a:rPr lang="en-GB" dirty="0">
                <a:solidFill>
                  <a:srgbClr val="0000FF"/>
                </a:solidFill>
                <a:latin typeface="Arial" panose="020B0604020202020204" pitchFamily="34" charset="0"/>
                <a:cs typeface="Arial" panose="020B0604020202020204" pitchFamily="34" charset="0"/>
              </a:rPr>
              <a:t>here</a:t>
            </a:r>
            <a:r>
              <a:rPr lang="en-GB" dirty="0">
                <a:latin typeface="Arial" panose="020B0604020202020204" pitchFamily="34" charset="0"/>
                <a:cs typeface="Arial" panose="020B0604020202020204" pitchFamily="34" charset="0"/>
              </a:rPr>
              <a:t> inspired by  DOI 10.1111/j.1439-0523.2008.01564.x.</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Take it as grain yield in [</a:t>
            </a:r>
            <a:r>
              <a:rPr lang="en-GB" dirty="0" err="1">
                <a:latin typeface="Arial" panose="020B0604020202020204" pitchFamily="34" charset="0"/>
                <a:cs typeface="Arial" panose="020B0604020202020204" pitchFamily="34" charset="0"/>
              </a:rPr>
              <a:t>dt</a:t>
            </a:r>
            <a:r>
              <a:rPr lang="en-GB" dirty="0">
                <a:latin typeface="Arial" panose="020B0604020202020204" pitchFamily="34" charset="0"/>
                <a:cs typeface="Arial" panose="020B0604020202020204" pitchFamily="34" charset="0"/>
              </a:rPr>
              <a:t>/ha] </a:t>
            </a:r>
          </a:p>
        </p:txBody>
      </p:sp>
      <p:grpSp>
        <p:nvGrpSpPr>
          <p:cNvPr id="9" name="Group 8"/>
          <p:cNvGrpSpPr/>
          <p:nvPr/>
        </p:nvGrpSpPr>
        <p:grpSpPr>
          <a:xfrm>
            <a:off x="56877" y="4178300"/>
            <a:ext cx="2330726" cy="2629789"/>
            <a:chOff x="99207" y="5047345"/>
            <a:chExt cx="2330726" cy="1748045"/>
          </a:xfrm>
          <a:effectLst>
            <a:outerShdw blurRad="50800" dist="38100" dir="2700000" algn="tl" rotWithShape="0">
              <a:prstClr val="black">
                <a:alpha val="40000"/>
              </a:prstClr>
            </a:outerShdw>
          </a:effectLst>
        </p:grpSpPr>
        <p:pic>
          <p:nvPicPr>
            <p:cNvPr id="51202" name="Picture 2" descr="https://upload.wikimedia.org/wikipedia/commons/thumb/5/51/Teff_pluim_Eragrostis_tef.jpg/300px-Teff_pluim_Eragrostis_t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207" y="5047345"/>
              <a:ext cx="2330726" cy="174804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84200" y="6426058"/>
              <a:ext cx="1845733" cy="245498"/>
            </a:xfrm>
            <a:prstGeom prst="rect">
              <a:avLst/>
            </a:prstGeom>
            <a:solidFill>
              <a:schemeClr val="bg1"/>
            </a:solidFill>
          </p:spPr>
          <p:txBody>
            <a:bodyPr wrap="square" rtlCol="0">
              <a:spAutoFit/>
            </a:bodyPr>
            <a:lstStyle/>
            <a:p>
              <a:r>
                <a:rPr lang="en-GB" dirty="0" err="1">
                  <a:latin typeface="Arial" panose="020B0604020202020204" pitchFamily="34" charset="0"/>
                  <a:cs typeface="Arial" panose="020B0604020202020204" pitchFamily="34" charset="0"/>
                </a:rPr>
                <a:t>Teff</a:t>
              </a:r>
              <a:r>
                <a:rPr lang="en-GB" dirty="0">
                  <a:latin typeface="Arial" panose="020B0604020202020204" pitchFamily="34" charset="0"/>
                  <a:cs typeface="Arial" panose="020B0604020202020204" pitchFamily="34" charset="0"/>
                </a:rPr>
                <a:t>, ©Wikipedia</a:t>
              </a:r>
            </a:p>
          </p:txBody>
        </p:sp>
      </p:grpSp>
      <p:pic>
        <p:nvPicPr>
          <p:cNvPr id="51204" name="Picture 4" descr="https://upload.wikimedia.org/wikipedia/commons/thumb/d/da/Illustration_Lens_culinaris0.jpg/256px-Illustration_Lens_culinaris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0056" y="2998089"/>
            <a:ext cx="2438400" cy="3810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872596" y="6432891"/>
            <a:ext cx="2065861"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Lentil, ©Wikipedia</a:t>
            </a:r>
          </a:p>
        </p:txBody>
      </p:sp>
      <p:pic>
        <p:nvPicPr>
          <p:cNvPr id="10" name="Picture 9"/>
          <p:cNvPicPr>
            <a:picLocks noChangeAspect="1"/>
          </p:cNvPicPr>
          <p:nvPr/>
        </p:nvPicPr>
        <p:blipFill>
          <a:blip r:embed="rId4"/>
          <a:stretch>
            <a:fillRect/>
          </a:stretch>
        </p:blipFill>
        <p:spPr>
          <a:xfrm>
            <a:off x="5047458" y="2993987"/>
            <a:ext cx="1269412" cy="3808236"/>
          </a:xfrm>
          <a:prstGeom prst="rect">
            <a:avLst/>
          </a:prstGeom>
          <a:effectLst>
            <a:outerShdw blurRad="50800" dist="38100" dir="2700000" algn="tl" rotWithShape="0">
              <a:prstClr val="black">
                <a:alpha val="40000"/>
              </a:prstClr>
            </a:outerShdw>
          </a:effectLst>
        </p:spPr>
      </p:pic>
      <p:pic>
        <p:nvPicPr>
          <p:cNvPr id="11" name="Picture 10"/>
          <p:cNvPicPr>
            <a:picLocks noChangeAspect="1"/>
          </p:cNvPicPr>
          <p:nvPr/>
        </p:nvPicPr>
        <p:blipFill>
          <a:blip r:embed="rId5"/>
          <a:stretch>
            <a:fillRect/>
          </a:stretch>
        </p:blipFill>
        <p:spPr>
          <a:xfrm flipV="1">
            <a:off x="5682164" y="2993987"/>
            <a:ext cx="634706" cy="251710"/>
          </a:xfrm>
          <a:prstGeom prst="rect">
            <a:avLst/>
          </a:prstGeom>
          <a:effectLst>
            <a:outerShdw blurRad="50800" dist="38100" dir="2700000" algn="tl" rotWithShape="0">
              <a:prstClr val="black">
                <a:alpha val="40000"/>
              </a:prstClr>
            </a:outerShdw>
          </a:effectLst>
        </p:spPr>
      </p:pic>
      <p:sp>
        <p:nvSpPr>
          <p:cNvPr id="15" name="TextBox 14"/>
          <p:cNvSpPr txBox="1"/>
          <p:nvPr/>
        </p:nvSpPr>
        <p:spPr>
          <a:xfrm rot="16200000">
            <a:off x="5099274" y="5592058"/>
            <a:ext cx="2065861"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Millet, ©Wikipedia</a:t>
            </a:r>
          </a:p>
        </p:txBody>
      </p:sp>
      <p:pic>
        <p:nvPicPr>
          <p:cNvPr id="13" name="Picture 12"/>
          <p:cNvPicPr>
            <a:picLocks noChangeAspect="1"/>
          </p:cNvPicPr>
          <p:nvPr/>
        </p:nvPicPr>
        <p:blipFill>
          <a:blip r:embed="rId6"/>
          <a:stretch>
            <a:fillRect/>
          </a:stretch>
        </p:blipFill>
        <p:spPr>
          <a:xfrm>
            <a:off x="6432486" y="3001609"/>
            <a:ext cx="1191006" cy="3817620"/>
          </a:xfrm>
          <a:prstGeom prst="rect">
            <a:avLst/>
          </a:prstGeom>
          <a:effectLst>
            <a:outerShdw blurRad="50800" dist="38100" dir="2700000" algn="tl" rotWithShape="0">
              <a:prstClr val="black">
                <a:alpha val="40000"/>
              </a:prstClr>
            </a:outerShdw>
          </a:effectLst>
        </p:spPr>
      </p:pic>
      <p:sp>
        <p:nvSpPr>
          <p:cNvPr id="18" name="TextBox 17"/>
          <p:cNvSpPr txBox="1"/>
          <p:nvPr/>
        </p:nvSpPr>
        <p:spPr>
          <a:xfrm rot="16200000">
            <a:off x="6010352" y="5013572"/>
            <a:ext cx="3257973"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Einkorn, ©Wikipedia</a:t>
            </a:r>
          </a:p>
        </p:txBody>
      </p:sp>
      <p:pic>
        <p:nvPicPr>
          <p:cNvPr id="16" name="Picture 15"/>
          <p:cNvPicPr>
            <a:picLocks noChangeAspect="1"/>
          </p:cNvPicPr>
          <p:nvPr/>
        </p:nvPicPr>
        <p:blipFill>
          <a:blip r:embed="rId7"/>
          <a:stretch>
            <a:fillRect/>
          </a:stretch>
        </p:blipFill>
        <p:spPr>
          <a:xfrm>
            <a:off x="10065408" y="2553395"/>
            <a:ext cx="1667256" cy="4255008"/>
          </a:xfrm>
          <a:prstGeom prst="rect">
            <a:avLst/>
          </a:prstGeom>
          <a:effectLst>
            <a:outerShdw blurRad="50800" dist="38100" dir="2700000" algn="tl" rotWithShape="0">
              <a:prstClr val="black">
                <a:alpha val="40000"/>
              </a:prstClr>
            </a:outerShdw>
          </a:effectLst>
        </p:spPr>
      </p:pic>
      <p:sp>
        <p:nvSpPr>
          <p:cNvPr id="22" name="TextBox 21"/>
          <p:cNvSpPr txBox="1"/>
          <p:nvPr/>
        </p:nvSpPr>
        <p:spPr>
          <a:xfrm rot="16200000">
            <a:off x="10224055" y="3989249"/>
            <a:ext cx="3257973"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Rice, ©Wikipedia</a:t>
            </a:r>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14</a:t>
            </a:fld>
            <a:endParaRPr lang="en-GB" sz="2400" dirty="0">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384E5A9B-21D3-48A7-9278-14E82C2624F1}"/>
              </a:ext>
            </a:extLst>
          </p:cNvPr>
          <p:cNvPicPr>
            <a:picLocks noChangeAspect="1"/>
          </p:cNvPicPr>
          <p:nvPr/>
        </p:nvPicPr>
        <p:blipFill>
          <a:blip r:embed="rId8"/>
          <a:stretch>
            <a:fillRect/>
          </a:stretch>
        </p:blipFill>
        <p:spPr>
          <a:xfrm>
            <a:off x="8499485" y="3256660"/>
            <a:ext cx="1310608" cy="3560445"/>
          </a:xfrm>
          <a:prstGeom prst="rect">
            <a:avLst/>
          </a:prstGeom>
          <a:effectLst>
            <a:outerShdw blurRad="50800" dist="38100" dir="2700000" algn="tl" rotWithShape="0">
              <a:prstClr val="black">
                <a:alpha val="40000"/>
              </a:prstClr>
            </a:outerShdw>
          </a:effectLst>
        </p:spPr>
      </p:pic>
      <p:sp>
        <p:nvSpPr>
          <p:cNvPr id="20" name="TextBox 19"/>
          <p:cNvSpPr txBox="1"/>
          <p:nvPr/>
        </p:nvSpPr>
        <p:spPr>
          <a:xfrm rot="16200000">
            <a:off x="6717809" y="4988570"/>
            <a:ext cx="3257973"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Oats, ©Wikipedia</a:t>
            </a:r>
          </a:p>
        </p:txBody>
      </p:sp>
      <p:graphicFrame>
        <p:nvGraphicFramePr>
          <p:cNvPr id="5" name="Table 4"/>
          <p:cNvGraphicFramePr>
            <a:graphicFrameLocks noGrp="1"/>
          </p:cNvGraphicFramePr>
          <p:nvPr>
            <p:extLst>
              <p:ext uri="{D42A27DB-BD31-4B8C-83A1-F6EECF244321}">
                <p14:modId xmlns:p14="http://schemas.microsoft.com/office/powerpoint/2010/main" val="2644382319"/>
              </p:ext>
            </p:extLst>
          </p:nvPr>
        </p:nvGraphicFramePr>
        <p:xfrm>
          <a:off x="59150" y="1636131"/>
          <a:ext cx="12016508" cy="1895316"/>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303983">
                  <a:extLst>
                    <a:ext uri="{9D8B030D-6E8A-4147-A177-3AD203B41FA5}">
                      <a16:colId xmlns:a16="http://schemas.microsoft.com/office/drawing/2014/main" val="702961210"/>
                    </a:ext>
                  </a:extLst>
                </a:gridCol>
                <a:gridCol w="1168400">
                  <a:extLst>
                    <a:ext uri="{9D8B030D-6E8A-4147-A177-3AD203B41FA5}">
                      <a16:colId xmlns:a16="http://schemas.microsoft.com/office/drawing/2014/main" val="1313514508"/>
                    </a:ext>
                  </a:extLst>
                </a:gridCol>
                <a:gridCol w="1545167">
                  <a:extLst>
                    <a:ext uri="{9D8B030D-6E8A-4147-A177-3AD203B41FA5}">
                      <a16:colId xmlns:a16="http://schemas.microsoft.com/office/drawing/2014/main" val="2477839766"/>
                    </a:ext>
                  </a:extLst>
                </a:gridCol>
                <a:gridCol w="1549400">
                  <a:extLst>
                    <a:ext uri="{9D8B030D-6E8A-4147-A177-3AD203B41FA5}">
                      <a16:colId xmlns:a16="http://schemas.microsoft.com/office/drawing/2014/main" val="3005753856"/>
                    </a:ext>
                  </a:extLst>
                </a:gridCol>
                <a:gridCol w="1871133">
                  <a:extLst>
                    <a:ext uri="{9D8B030D-6E8A-4147-A177-3AD203B41FA5}">
                      <a16:colId xmlns:a16="http://schemas.microsoft.com/office/drawing/2014/main" val="1866688656"/>
                    </a:ext>
                  </a:extLst>
                </a:gridCol>
                <a:gridCol w="2328334">
                  <a:extLst>
                    <a:ext uri="{9D8B030D-6E8A-4147-A177-3AD203B41FA5}">
                      <a16:colId xmlns:a16="http://schemas.microsoft.com/office/drawing/2014/main" val="313611353"/>
                    </a:ext>
                  </a:extLst>
                </a:gridCol>
                <a:gridCol w="1595966">
                  <a:extLst>
                    <a:ext uri="{9D8B030D-6E8A-4147-A177-3AD203B41FA5}">
                      <a16:colId xmlns:a16="http://schemas.microsoft.com/office/drawing/2014/main" val="2976780738"/>
                    </a:ext>
                  </a:extLst>
                </a:gridCol>
                <a:gridCol w="654125">
                  <a:extLst>
                    <a:ext uri="{9D8B030D-6E8A-4147-A177-3AD203B41FA5}">
                      <a16:colId xmlns:a16="http://schemas.microsoft.com/office/drawing/2014/main" val="219037525"/>
                    </a:ext>
                  </a:extLst>
                </a:gridCol>
              </a:tblGrid>
              <a:tr h="417036">
                <a:tc>
                  <a:txBody>
                    <a:bodyPr/>
                    <a:lstStyle/>
                    <a:p>
                      <a:pPr algn="l" fontAlgn="b"/>
                      <a:r>
                        <a:rPr lang="de-DE" sz="1800" b="0" i="0" u="none" strike="noStrike" dirty="0">
                          <a:solidFill>
                            <a:schemeClr val="tx1"/>
                          </a:solidFill>
                          <a:effectLst/>
                          <a:latin typeface="Arial" panose="020B0604020202020204" pitchFamily="34" charset="0"/>
                          <a:cs typeface="Arial" panose="020B0604020202020204" pitchFamily="34" charset="0"/>
                        </a:rPr>
                        <a:t>Parameter*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b="0" dirty="0">
                          <a:solidFill>
                            <a:srgbClr val="0000FF"/>
                          </a:solidFill>
                          <a:latin typeface="Arial" panose="020B0604020202020204" pitchFamily="34" charset="0"/>
                          <a:cs typeface="Arial" panose="020B0604020202020204" pitchFamily="34" charset="0"/>
                        </a:rPr>
                        <a:t>‚</a:t>
                      </a:r>
                      <a:r>
                        <a:rPr lang="de-DE" b="0" dirty="0" err="1">
                          <a:solidFill>
                            <a:srgbClr val="0000FF"/>
                          </a:solidFill>
                          <a:latin typeface="Arial" panose="020B0604020202020204" pitchFamily="34" charset="0"/>
                          <a:cs typeface="Arial" panose="020B0604020202020204" pitchFamily="34" charset="0"/>
                        </a:rPr>
                        <a:t>Here</a:t>
                      </a:r>
                      <a:r>
                        <a:rPr lang="de-DE" b="0" dirty="0">
                          <a:solidFill>
                            <a:srgbClr val="0000FF"/>
                          </a:solidFill>
                          <a:latin typeface="Arial" panose="020B0604020202020204" pitchFamily="34" charset="0"/>
                          <a:cs typeface="Arial" panose="020B0604020202020204" pitchFamily="34" charset="0"/>
                        </a:rPr>
                        <a:t>‘</a:t>
                      </a:r>
                      <a:endParaRPr lang="en-GB" b="0" dirty="0">
                        <a:solidFill>
                          <a:srgbClr val="0000FF"/>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b="0" noProof="0" dirty="0">
                          <a:solidFill>
                            <a:schemeClr val="tx1"/>
                          </a:solidFill>
                          <a:latin typeface="Arial" panose="020B0604020202020204" pitchFamily="34" charset="0"/>
                          <a:cs typeface="Arial" panose="020B0604020202020204" pitchFamily="34" charset="0"/>
                        </a:rPr>
                        <a:t>Winter</a:t>
                      </a:r>
                      <a:r>
                        <a:rPr lang="en-GB" b="0" baseline="0" noProof="0" dirty="0">
                          <a:solidFill>
                            <a:schemeClr val="tx1"/>
                          </a:solidFill>
                          <a:latin typeface="Arial" panose="020B0604020202020204" pitchFamily="34" charset="0"/>
                          <a:cs typeface="Arial" panose="020B0604020202020204" pitchFamily="34" charset="0"/>
                        </a:rPr>
                        <a:t> wheat</a:t>
                      </a:r>
                      <a:endParaRPr lang="en-GB" b="0" noProof="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b="0" noProof="0" dirty="0">
                          <a:solidFill>
                            <a:schemeClr val="tx1"/>
                          </a:solidFill>
                          <a:latin typeface="Arial" panose="020B0604020202020204" pitchFamily="34" charset="0"/>
                          <a:cs typeface="Arial" panose="020B0604020202020204" pitchFamily="34" charset="0"/>
                        </a:rPr>
                        <a:t>Oil</a:t>
                      </a:r>
                      <a:r>
                        <a:rPr lang="en-GB" b="0" baseline="0" noProof="0" dirty="0">
                          <a:solidFill>
                            <a:schemeClr val="tx1"/>
                          </a:solidFill>
                          <a:latin typeface="Arial" panose="020B0604020202020204" pitchFamily="34" charset="0"/>
                          <a:cs typeface="Arial" panose="020B0604020202020204" pitchFamily="34" charset="0"/>
                        </a:rPr>
                        <a:t> seed rape</a:t>
                      </a:r>
                      <a:endParaRPr lang="en-GB" b="0" noProof="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b="0" noProof="0" dirty="0">
                          <a:solidFill>
                            <a:schemeClr val="tx1"/>
                          </a:solidFill>
                          <a:latin typeface="Arial" panose="020B0604020202020204" pitchFamily="34" charset="0"/>
                          <a:cs typeface="Arial" panose="020B0604020202020204" pitchFamily="34" charset="0"/>
                        </a:rPr>
                        <a:t>Grain maize late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0" noProof="0" dirty="0">
                          <a:solidFill>
                            <a:schemeClr val="tx1"/>
                          </a:solidFill>
                          <a:latin typeface="Arial" panose="020B0604020202020204" pitchFamily="34" charset="0"/>
                          <a:cs typeface="Arial" panose="020B0604020202020204" pitchFamily="34" charset="0"/>
                        </a:rPr>
                        <a:t>Grain maize medium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b="0" noProof="0" dirty="0">
                          <a:solidFill>
                            <a:schemeClr val="tx1"/>
                          </a:solidFill>
                          <a:latin typeface="Arial" panose="020B0604020202020204" pitchFamily="34" charset="0"/>
                          <a:cs typeface="Arial" panose="020B0604020202020204" pitchFamily="34" charset="0"/>
                        </a:rPr>
                        <a:t>Winter wheat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5">
                  <a:txBody>
                    <a:bodyPr/>
                    <a:lstStyle/>
                    <a:p>
                      <a:pPr algn="ctr"/>
                      <a:r>
                        <a:rPr lang="en-GB" b="0" noProof="0" dirty="0">
                          <a:solidFill>
                            <a:schemeClr val="tx1"/>
                          </a:solidFill>
                          <a:latin typeface="Arial" panose="020B0604020202020204" pitchFamily="34" charset="0"/>
                          <a:cs typeface="Arial" panose="020B0604020202020204" pitchFamily="34" charset="0"/>
                        </a:rPr>
                        <a:t>*from various sources</a:t>
                      </a:r>
                    </a:p>
                  </a:txBody>
                  <a:tcPr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0975184"/>
                  </a:ext>
                </a:extLst>
              </a:tr>
              <a:tr h="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G</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rgbClr val="0000FF"/>
                          </a:solidFill>
                          <a:latin typeface="Arial" panose="020B0604020202020204" pitchFamily="34" charset="0"/>
                          <a:cs typeface="Arial" panose="020B0604020202020204" pitchFamily="34" charset="0"/>
                        </a:rPr>
                        <a:t>16</a:t>
                      </a:r>
                      <a:endParaRPr lang="en-GB" dirty="0">
                        <a:solidFill>
                          <a:srgbClr val="0000FF"/>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14.2</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3.3</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27.9</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19.7</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noProof="0" dirty="0">
                          <a:solidFill>
                            <a:schemeClr val="tx1"/>
                          </a:solidFill>
                          <a:latin typeface="Arial" panose="020B0604020202020204" pitchFamily="34" charset="0"/>
                          <a:cs typeface="Arial" panose="020B0604020202020204" pitchFamily="34" charset="0"/>
                        </a:rPr>
                        <a:t>9.2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6166186"/>
                  </a:ext>
                </a:extLst>
              </a:tr>
              <a:tr h="37084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GE</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rgbClr val="0000FF"/>
                          </a:solidFill>
                          <a:latin typeface="Arial" panose="020B0604020202020204" pitchFamily="34" charset="0"/>
                          <a:cs typeface="Arial" panose="020B0604020202020204" pitchFamily="34" charset="0"/>
                        </a:rPr>
                        <a:t>24</a:t>
                      </a:r>
                      <a:endParaRPr lang="en-GB" dirty="0">
                        <a:solidFill>
                          <a:srgbClr val="0000FF"/>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14.0</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7.5</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27.3</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21.6</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noProof="0" dirty="0">
                          <a:solidFill>
                            <a:schemeClr val="tx1"/>
                          </a:solidFill>
                          <a:latin typeface="Arial" panose="020B0604020202020204" pitchFamily="34" charset="0"/>
                          <a:cs typeface="Arial" panose="020B0604020202020204" pitchFamily="34" charset="0"/>
                        </a:rPr>
                        <a:t>18.4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6707590"/>
                  </a:ext>
                </a:extLst>
              </a:tr>
              <a:tr h="37084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GER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rgbClr val="0000FF"/>
                          </a:solidFill>
                          <a:latin typeface="Arial" panose="020B0604020202020204" pitchFamily="34" charset="0"/>
                          <a:cs typeface="Arial" panose="020B0604020202020204" pitchFamily="34" charset="0"/>
                        </a:rPr>
                        <a:t>12</a:t>
                      </a:r>
                      <a:endParaRPr lang="en-GB" dirty="0">
                        <a:solidFill>
                          <a:srgbClr val="0000FF"/>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14.4</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9.7</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31.0</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28.5</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noProof="0" dirty="0">
                          <a:solidFill>
                            <a:schemeClr val="tx1"/>
                          </a:solidFill>
                          <a:latin typeface="Arial" panose="020B0604020202020204" pitchFamily="34" charset="0"/>
                          <a:cs typeface="Arial" panose="020B0604020202020204" pitchFamily="34" charset="0"/>
                        </a:rPr>
                        <a:t>16.4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130215"/>
                  </a:ext>
                </a:extLst>
              </a:tr>
              <a:tr h="37084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err="1">
                          <a:solidFill>
                            <a:schemeClr val="tx1"/>
                          </a:solidFill>
                          <a:effectLst/>
                          <a:latin typeface="Arial" panose="020B0604020202020204" pitchFamily="34" charset="0"/>
                          <a:cs typeface="Arial" panose="020B0604020202020204" pitchFamily="34" charset="0"/>
                        </a:rPr>
                        <a:t>Indiv</a:t>
                      </a:r>
                      <a:r>
                        <a:rPr lang="en-GB" sz="1800" b="0" i="0" u="none" strike="noStrike" baseline="-25000" dirty="0">
                          <a:solidFill>
                            <a:schemeClr val="tx1"/>
                          </a:solidFill>
                          <a:effectLst/>
                          <a:latin typeface="Arial" panose="020B0604020202020204" pitchFamily="34" charset="0"/>
                          <a:cs typeface="Arial" panose="020B0604020202020204" pitchFamily="34" charset="0"/>
                        </a:rPr>
                        <a:t>.(error)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rgbClr val="0000FF"/>
                          </a:solidFill>
                          <a:latin typeface="Arial" panose="020B0604020202020204" pitchFamily="34" charset="0"/>
                          <a:cs typeface="Arial" panose="020B0604020202020204" pitchFamily="34" charset="0"/>
                        </a:rPr>
                        <a:t>200</a:t>
                      </a:r>
                      <a:endParaRPr lang="en-GB" dirty="0">
                        <a:solidFill>
                          <a:srgbClr val="0000FF"/>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874</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81114557"/>
                  </a:ext>
                </a:extLst>
              </a:tr>
            </a:tbl>
          </a:graphicData>
        </a:graphic>
      </p:graphicFrame>
      <p:sp>
        <p:nvSpPr>
          <p:cNvPr id="6" name="TextBox 5">
            <a:extLst>
              <a:ext uri="{FF2B5EF4-FFF2-40B4-BE49-F238E27FC236}">
                <a16:creationId xmlns:a16="http://schemas.microsoft.com/office/drawing/2014/main" id="{C38BBC4E-ED38-40CC-BEC6-27882A53C104}"/>
              </a:ext>
            </a:extLst>
          </p:cNvPr>
          <p:cNvSpPr txBox="1"/>
          <p:nvPr/>
        </p:nvSpPr>
        <p:spPr>
          <a:xfrm>
            <a:off x="56877" y="3554730"/>
            <a:ext cx="2548665" cy="602088"/>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nSpc>
                <a:spcPct val="92000"/>
              </a:lnSpc>
            </a:pPr>
            <a:r>
              <a:rPr lang="en-GB" sz="1200" dirty="0">
                <a:latin typeface="Arial Narrow" panose="020B0606020202030204" pitchFamily="34" charset="0"/>
                <a:cs typeface="Arial" panose="020B0604020202020204" pitchFamily="34" charset="0"/>
              </a:rPr>
              <a:t>Commons Wikimedia. </a:t>
            </a:r>
            <a:r>
              <a:rPr lang="en-GB" sz="1200" dirty="0" err="1">
                <a:latin typeface="Arial Narrow" panose="020B0606020202030204" pitchFamily="34" charset="0"/>
                <a:cs typeface="Arial" panose="020B0604020202020204" pitchFamily="34" charset="0"/>
              </a:rPr>
              <a:t>Rasbak</a:t>
            </a:r>
            <a:r>
              <a:rPr lang="en-GB" sz="1200" dirty="0">
                <a:latin typeface="Arial Narrow" panose="020B0606020202030204" pitchFamily="34" charset="0"/>
                <a:cs typeface="Arial" panose="020B0604020202020204" pitchFamily="34" charset="0"/>
              </a:rPr>
              <a:t>. </a:t>
            </a:r>
            <a:r>
              <a:rPr lang="en-GB" sz="1200" b="0" i="0" u="none" strike="noStrike" dirty="0">
                <a:effectLst/>
                <a:latin typeface="Arial Narrow" panose="020B0606020202030204" pitchFamily="34" charset="0"/>
                <a:cs typeface="Arial" panose="020B0604020202020204" pitchFamily="34" charset="0"/>
              </a:rPr>
              <a:t>www.biolib.de. </a:t>
            </a:r>
            <a:r>
              <a:rPr lang="en-GB" sz="1200" b="0" i="0" u="none" strike="noStrike" dirty="0" err="1">
                <a:effectLst/>
                <a:latin typeface="Arial Narrow" panose="020B0606020202030204" pitchFamily="34" charset="0"/>
                <a:cs typeface="Arial" panose="020B0604020202020204" pitchFamily="34" charset="0"/>
              </a:rPr>
              <a:t>W.Thomé</a:t>
            </a:r>
            <a:r>
              <a:rPr lang="en-GB" sz="1200" b="0" i="0" u="none" strike="noStrike" dirty="0">
                <a:effectLst/>
                <a:latin typeface="Arial Narrow" panose="020B0606020202030204" pitchFamily="34" charset="0"/>
                <a:cs typeface="Arial" panose="020B0604020202020204" pitchFamily="34" charset="0"/>
              </a:rPr>
              <a:t> 1885; </a:t>
            </a:r>
            <a:r>
              <a:rPr lang="en-GB" sz="1200" b="0" i="0" dirty="0">
                <a:effectLst/>
                <a:latin typeface="Arial Narrow" panose="020B0606020202030204" pitchFamily="34" charset="0"/>
                <a:cs typeface="Arial" panose="020B0604020202020204" pitchFamily="34" charset="0"/>
              </a:rPr>
              <a:t>1897 Eugen Köhler 1897. www.kurtstueber.de. </a:t>
            </a:r>
            <a:endParaRPr lang="en-GB" sz="1200"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65514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TextBox 2"/>
          <p:cNvSpPr txBox="1"/>
          <p:nvPr/>
        </p:nvSpPr>
        <p:spPr>
          <a:xfrm>
            <a:off x="56877" y="30626"/>
            <a:ext cx="12066579"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Application of Quantitative Genetics Algebra in case of </a:t>
            </a:r>
            <a:r>
              <a:rPr lang="en-GB" sz="2400" dirty="0">
                <a:solidFill>
                  <a:srgbClr val="0000FF"/>
                </a:solidFill>
                <a:latin typeface="Arial" panose="020B0604020202020204" pitchFamily="34" charset="0"/>
                <a:cs typeface="Arial" panose="020B0604020202020204" pitchFamily="34" charset="0"/>
              </a:rPr>
              <a:t>one cross of Line Breeding </a:t>
            </a:r>
            <a:r>
              <a:rPr lang="en-GB" sz="2400" dirty="0">
                <a:latin typeface="Arial" panose="020B0604020202020204" pitchFamily="34" charset="0"/>
                <a:cs typeface="Arial" panose="020B0604020202020204" pitchFamily="34" charset="0"/>
              </a:rPr>
              <a:t>(p=q=0.5). Species such as Wheat, Rice, Pea, many others.</a:t>
            </a:r>
          </a:p>
        </p:txBody>
      </p:sp>
      <p:sp>
        <p:nvSpPr>
          <p:cNvPr id="4" name="TextBox 3"/>
          <p:cNvSpPr txBox="1"/>
          <p:nvPr/>
        </p:nvSpPr>
        <p:spPr>
          <a:xfrm>
            <a:off x="56877" y="904627"/>
            <a:ext cx="12066579"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 employ estimates of pertinent </a:t>
            </a:r>
            <a:r>
              <a:rPr lang="en-GB" dirty="0">
                <a:solidFill>
                  <a:srgbClr val="0000FF"/>
                </a:solidFill>
                <a:latin typeface="Arial" panose="020B0604020202020204" pitchFamily="34" charset="0"/>
                <a:cs typeface="Arial" panose="020B0604020202020204" pitchFamily="34" charset="0"/>
              </a:rPr>
              <a:t>population parameters</a:t>
            </a:r>
            <a:r>
              <a:rPr lang="en-GB" dirty="0">
                <a:latin typeface="Arial" panose="020B0604020202020204" pitchFamily="34" charset="0"/>
                <a:cs typeface="Arial" panose="020B0604020202020204" pitchFamily="34" charset="0"/>
              </a:rPr>
              <a:t>; here inspired by  DOI 10.1111/j.1439-0523.2008.01564.x.</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Take it as grain yield in [</a:t>
            </a:r>
            <a:r>
              <a:rPr lang="en-GB" dirty="0" err="1">
                <a:latin typeface="Arial" panose="020B0604020202020204" pitchFamily="34" charset="0"/>
                <a:cs typeface="Arial" panose="020B0604020202020204" pitchFamily="34" charset="0"/>
              </a:rPr>
              <a:t>dt</a:t>
            </a:r>
            <a:r>
              <a:rPr lang="en-GB" dirty="0">
                <a:latin typeface="Arial" panose="020B0604020202020204" pitchFamily="34" charset="0"/>
                <a:cs typeface="Arial" panose="020B0604020202020204" pitchFamily="34" charset="0"/>
              </a:rPr>
              <a:t>/ha]; E=Environment; R=Replicate=1; E=3 for F2-derived F4-families and DH-lines.</a:t>
            </a:r>
          </a:p>
        </p:txBody>
      </p:sp>
      <p:sp>
        <p:nvSpPr>
          <p:cNvPr id="7" name="TextBox 6"/>
          <p:cNvSpPr txBox="1"/>
          <p:nvPr/>
        </p:nvSpPr>
        <p:spPr>
          <a:xfrm>
            <a:off x="2658533" y="4481379"/>
            <a:ext cx="9460692" cy="175432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fontAlgn="b"/>
            <a:r>
              <a:rPr lang="en-GB" dirty="0">
                <a:latin typeface="Arial" panose="020B0604020202020204" pitchFamily="34" charset="0"/>
                <a:cs typeface="Arial" panose="020B0604020202020204" pitchFamily="34" charset="0"/>
              </a:rPr>
              <a:t>Between all F2-derived F4-</a:t>
            </a:r>
            <a:r>
              <a:rPr lang="en-GB" dirty="0">
                <a:solidFill>
                  <a:srgbClr val="C00000"/>
                </a:solidFill>
                <a:latin typeface="Arial" panose="020B0604020202020204" pitchFamily="34" charset="0"/>
                <a:cs typeface="Arial" panose="020B0604020202020204" pitchFamily="34" charset="0"/>
              </a:rPr>
              <a:t>families</a:t>
            </a:r>
            <a:r>
              <a:rPr lang="en-GB" dirty="0">
                <a:latin typeface="Arial" panose="020B0604020202020204" pitchFamily="34" charset="0"/>
                <a:cs typeface="Arial" panose="020B0604020202020204" pitchFamily="34" charset="0"/>
              </a:rPr>
              <a:t>, σ²</a:t>
            </a:r>
            <a:r>
              <a:rPr lang="en-GB" baseline="-25000" dirty="0">
                <a:latin typeface="Arial" panose="020B0604020202020204" pitchFamily="34" charset="0"/>
                <a:cs typeface="Arial" panose="020B0604020202020204" pitchFamily="34" charset="0"/>
              </a:rPr>
              <a:t>G </a:t>
            </a:r>
            <a:r>
              <a:rPr lang="en-GB" dirty="0">
                <a:latin typeface="Arial" panose="020B0604020202020204" pitchFamily="34" charset="0"/>
                <a:cs typeface="Arial" panose="020B0604020202020204" pitchFamily="34" charset="0"/>
              </a:rPr>
              <a:t>≈ σ²</a:t>
            </a:r>
            <a:r>
              <a:rPr lang="en-GB" baseline="-25000" dirty="0">
                <a:latin typeface="Arial" panose="020B0604020202020204" pitchFamily="34" charset="0"/>
                <a:cs typeface="Arial" panose="020B0604020202020204" pitchFamily="34" charset="0"/>
              </a:rPr>
              <a:t>A </a:t>
            </a:r>
            <a:r>
              <a:rPr lang="en-GB" dirty="0">
                <a:latin typeface="Arial" panose="020B0604020202020204" pitchFamily="34" charset="0"/>
                <a:cs typeface="Arial" panose="020B0604020202020204" pitchFamily="34" charset="0"/>
              </a:rPr>
              <a:t>=10. The masking variance is 24/3 + 12/3 + 200/2000 (assume 2000 plants per plot). Hence, h² = </a:t>
            </a:r>
            <a:r>
              <a:rPr lang="en-GB" dirty="0">
                <a:solidFill>
                  <a:srgbClr val="FF0000"/>
                </a:solidFill>
                <a:latin typeface="Arial" panose="020B0604020202020204" pitchFamily="34" charset="0"/>
                <a:cs typeface="Arial" panose="020B0604020202020204" pitchFamily="34" charset="0"/>
              </a:rPr>
              <a:t>0.445</a:t>
            </a:r>
            <a:r>
              <a:rPr lang="en-GB" dirty="0">
                <a:latin typeface="Arial" panose="020B0604020202020204" pitchFamily="34" charset="0"/>
                <a:cs typeface="Arial" panose="020B0604020202020204" pitchFamily="34" charset="0"/>
              </a:rPr>
              <a:t>; not too bad. It is only h²=</a:t>
            </a:r>
            <a:r>
              <a:rPr lang="en-GB" dirty="0">
                <a:solidFill>
                  <a:srgbClr val="006600"/>
                </a:solidFill>
                <a:latin typeface="Arial" panose="020B0604020202020204" pitchFamily="34" charset="0"/>
                <a:cs typeface="Arial" panose="020B0604020202020204" pitchFamily="34" charset="0"/>
              </a:rPr>
              <a:t>0.282</a:t>
            </a:r>
            <a:r>
              <a:rPr lang="en-GB" dirty="0">
                <a:latin typeface="Arial" panose="020B0604020202020204" pitchFamily="34" charset="0"/>
                <a:cs typeface="Arial" panose="020B0604020202020204" pitchFamily="34" charset="0"/>
              </a:rPr>
              <a:t> between all F3-derived F4-</a:t>
            </a:r>
            <a:r>
              <a:rPr lang="en-GB" dirty="0">
                <a:solidFill>
                  <a:srgbClr val="006600"/>
                </a:solidFill>
                <a:latin typeface="Arial" panose="020B0604020202020204" pitchFamily="34" charset="0"/>
                <a:cs typeface="Arial" panose="020B0604020202020204" pitchFamily="34" charset="0"/>
              </a:rPr>
              <a:t>lines</a:t>
            </a:r>
            <a:r>
              <a:rPr lang="en-GB" dirty="0">
                <a:latin typeface="Arial" panose="020B0604020202020204" pitchFamily="34" charset="0"/>
                <a:cs typeface="Arial" panose="020B0604020202020204" pitchFamily="34" charset="0"/>
              </a:rPr>
              <a:t>*, assuming only E=1 and 200 plants in that one plot per entry. </a:t>
            </a:r>
            <a:r>
              <a:rPr lang="en-GB" dirty="0">
                <a:solidFill>
                  <a:srgbClr val="006600"/>
                </a:solidFill>
                <a:latin typeface="Arial" panose="020B0604020202020204" pitchFamily="34" charset="0"/>
                <a:cs typeface="Arial" panose="020B0604020202020204" pitchFamily="34" charset="0"/>
              </a:rPr>
              <a:t>0.282</a:t>
            </a:r>
            <a:r>
              <a:rPr lang="en-GB" dirty="0">
                <a:latin typeface="Arial" panose="020B0604020202020204" pitchFamily="34" charset="0"/>
                <a:cs typeface="Arial" panose="020B0604020202020204" pitchFamily="34" charset="0"/>
              </a:rPr>
              <a:t> &lt; </a:t>
            </a:r>
            <a:r>
              <a:rPr lang="en-GB" dirty="0">
                <a:solidFill>
                  <a:srgbClr val="FF0000"/>
                </a:solidFill>
                <a:latin typeface="Arial" panose="020B0604020202020204" pitchFamily="34" charset="0"/>
                <a:cs typeface="Arial" panose="020B0604020202020204" pitchFamily="34" charset="0"/>
              </a:rPr>
              <a:t>0.455</a:t>
            </a:r>
            <a:r>
              <a:rPr lang="en-GB" dirty="0">
                <a:latin typeface="Arial" panose="020B0604020202020204" pitchFamily="34" charset="0"/>
                <a:cs typeface="Arial" panose="020B0604020202020204" pitchFamily="34" charset="0"/>
              </a:rPr>
              <a:t>, although between these F4-</a:t>
            </a:r>
            <a:r>
              <a:rPr lang="en-GB" dirty="0">
                <a:solidFill>
                  <a:srgbClr val="006600"/>
                </a:solidFill>
                <a:latin typeface="Arial" panose="020B0604020202020204" pitchFamily="34" charset="0"/>
                <a:cs typeface="Arial" panose="020B0604020202020204" pitchFamily="34" charset="0"/>
              </a:rPr>
              <a:t>lines</a:t>
            </a:r>
            <a:r>
              <a:rPr lang="en-GB" dirty="0">
                <a:latin typeface="Arial" panose="020B0604020202020204" pitchFamily="34" charset="0"/>
                <a:cs typeface="Arial" panose="020B0604020202020204" pitchFamily="34" charset="0"/>
              </a:rPr>
              <a:t> we see 1.5-fold σ²</a:t>
            </a:r>
            <a:r>
              <a:rPr lang="en-GB" baseline="-25000" dirty="0">
                <a:latin typeface="Arial" panose="020B0604020202020204" pitchFamily="34" charset="0"/>
                <a:cs typeface="Arial" panose="020B0604020202020204" pitchFamily="34" charset="0"/>
              </a:rPr>
              <a:t>A </a:t>
            </a:r>
            <a:r>
              <a:rPr lang="en-GB" dirty="0">
                <a:latin typeface="Arial" panose="020B0604020202020204" pitchFamily="34" charset="0"/>
                <a:cs typeface="Arial" panose="020B0604020202020204" pitchFamily="34" charset="0"/>
              </a:rPr>
              <a:t>compared to F4-</a:t>
            </a:r>
            <a:r>
              <a:rPr lang="en-GB" dirty="0">
                <a:solidFill>
                  <a:srgbClr val="FF0000"/>
                </a:solidFill>
                <a:latin typeface="Arial" panose="020B0604020202020204" pitchFamily="34" charset="0"/>
                <a:cs typeface="Arial" panose="020B0604020202020204" pitchFamily="34" charset="0"/>
              </a:rPr>
              <a:t>families</a:t>
            </a:r>
            <a:r>
              <a:rPr lang="en-GB" dirty="0">
                <a:latin typeface="Arial" panose="020B0604020202020204" pitchFamily="34" charset="0"/>
                <a:cs typeface="Arial" panose="020B0604020202020204" pitchFamily="34" charset="0"/>
              </a:rPr>
              <a:t>. Which gain is higher? *</a:t>
            </a:r>
            <a:r>
              <a:rPr lang="en-GB" dirty="0">
                <a:solidFill>
                  <a:schemeClr val="tx1">
                    <a:lumMod val="50000"/>
                    <a:lumOff val="50000"/>
                  </a:schemeClr>
                </a:solidFill>
                <a:latin typeface="Arial" panose="020B0604020202020204" pitchFamily="34" charset="0"/>
                <a:cs typeface="Arial" panose="020B0604020202020204" pitchFamily="34" charset="0"/>
              </a:rPr>
              <a:t>consider </a:t>
            </a:r>
            <a:r>
              <a:rPr lang="en-GB" dirty="0">
                <a:latin typeface="Arial" panose="020B0604020202020204" pitchFamily="34" charset="0"/>
                <a:cs typeface="Arial" panose="020B0604020202020204" pitchFamily="34" charset="0"/>
              </a:rPr>
              <a:t>all</a:t>
            </a:r>
            <a:r>
              <a:rPr lang="en-GB" dirty="0">
                <a:solidFill>
                  <a:schemeClr val="tx1">
                    <a:lumMod val="50000"/>
                    <a:lumOff val="50000"/>
                  </a:schemeClr>
                </a:solidFill>
                <a:latin typeface="Arial" panose="020B0604020202020204" pitchFamily="34" charset="0"/>
                <a:cs typeface="Arial" panose="020B0604020202020204" pitchFamily="34" charset="0"/>
              </a:rPr>
              <a:t> F4-</a:t>
            </a:r>
            <a:r>
              <a:rPr lang="en-GB" dirty="0">
                <a:solidFill>
                  <a:srgbClr val="006600"/>
                </a:solidFill>
                <a:latin typeface="Arial" panose="020B0604020202020204" pitchFamily="34" charset="0"/>
                <a:cs typeface="Arial" panose="020B0604020202020204" pitchFamily="34" charset="0"/>
              </a:rPr>
              <a:t>lines</a:t>
            </a:r>
            <a:r>
              <a:rPr lang="en-GB" dirty="0">
                <a:solidFill>
                  <a:schemeClr val="tx1">
                    <a:lumMod val="50000"/>
                    <a:lumOff val="50000"/>
                  </a:schemeClr>
                </a:solidFill>
                <a:latin typeface="Arial" panose="020B0604020202020204" pitchFamily="34" charset="0"/>
                <a:cs typeface="Arial" panose="020B0604020202020204" pitchFamily="34" charset="0"/>
              </a:rPr>
              <a:t> of our cross, as taken from </a:t>
            </a:r>
            <a:r>
              <a:rPr lang="en-GB" dirty="0">
                <a:latin typeface="Arial" panose="020B0604020202020204" pitchFamily="34" charset="0"/>
                <a:cs typeface="Arial" panose="020B0604020202020204" pitchFamily="34" charset="0"/>
              </a:rPr>
              <a:t>all </a:t>
            </a:r>
            <a:r>
              <a:rPr lang="en-GB" dirty="0">
                <a:solidFill>
                  <a:schemeClr val="tx1">
                    <a:lumMod val="50000"/>
                    <a:lumOff val="50000"/>
                  </a:schemeClr>
                </a:solidFill>
                <a:latin typeface="Arial" panose="020B0604020202020204" pitchFamily="34" charset="0"/>
                <a:cs typeface="Arial" panose="020B0604020202020204" pitchFamily="34" charset="0"/>
              </a:rPr>
              <a:t>F3-plants; not only the F4-lines from plants of </a:t>
            </a:r>
            <a:r>
              <a:rPr lang="en-GB" dirty="0">
                <a:latin typeface="Arial" panose="020B0604020202020204" pitchFamily="34" charset="0"/>
                <a:cs typeface="Arial" panose="020B0604020202020204" pitchFamily="34" charset="0"/>
              </a:rPr>
              <a:t>one</a:t>
            </a:r>
            <a:r>
              <a:rPr lang="en-GB" dirty="0">
                <a:solidFill>
                  <a:schemeClr val="tx1">
                    <a:lumMod val="50000"/>
                    <a:lumOff val="50000"/>
                  </a:schemeClr>
                </a:solidFill>
                <a:latin typeface="Arial" panose="020B0604020202020204" pitchFamily="34" charset="0"/>
                <a:cs typeface="Arial" panose="020B0604020202020204" pitchFamily="34" charset="0"/>
              </a:rPr>
              <a:t> F3-line!</a:t>
            </a:r>
          </a:p>
        </p:txBody>
      </p:sp>
      <p:graphicFrame>
        <p:nvGraphicFramePr>
          <p:cNvPr id="5" name="Table 4"/>
          <p:cNvGraphicFramePr>
            <a:graphicFrameLocks noGrp="1"/>
          </p:cNvGraphicFramePr>
          <p:nvPr>
            <p:extLst>
              <p:ext uri="{D42A27DB-BD31-4B8C-83A1-F6EECF244321}">
                <p14:modId xmlns:p14="http://schemas.microsoft.com/office/powerpoint/2010/main" val="3998383369"/>
              </p:ext>
            </p:extLst>
          </p:nvPr>
        </p:nvGraphicFramePr>
        <p:xfrm>
          <a:off x="71581" y="1593962"/>
          <a:ext cx="2085892" cy="258572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247046">
                  <a:extLst>
                    <a:ext uri="{9D8B030D-6E8A-4147-A177-3AD203B41FA5}">
                      <a16:colId xmlns:a16="http://schemas.microsoft.com/office/drawing/2014/main" val="702961210"/>
                    </a:ext>
                  </a:extLst>
                </a:gridCol>
                <a:gridCol w="838846">
                  <a:extLst>
                    <a:ext uri="{9D8B030D-6E8A-4147-A177-3AD203B41FA5}">
                      <a16:colId xmlns:a16="http://schemas.microsoft.com/office/drawing/2014/main" val="1313514508"/>
                    </a:ext>
                  </a:extLst>
                </a:gridCol>
              </a:tblGrid>
              <a:tr h="0">
                <a:tc>
                  <a:txBody>
                    <a:bodyPr/>
                    <a:lstStyle/>
                    <a:p>
                      <a:pPr algn="l" fontAlgn="b"/>
                      <a:r>
                        <a:rPr lang="de-DE" sz="1800" b="0" i="0" u="none" strike="noStrike" dirty="0">
                          <a:solidFill>
                            <a:srgbClr val="0000FF"/>
                          </a:solidFill>
                          <a:effectLst/>
                          <a:latin typeface="Arial" panose="020B0604020202020204" pitchFamily="34" charset="0"/>
                          <a:cs typeface="Arial" panose="020B0604020202020204" pitchFamily="34" charset="0"/>
                        </a:rPr>
                        <a:t>Parameter</a:t>
                      </a:r>
                      <a:endParaRPr lang="en-GB" sz="1800" b="0" i="0" u="none" strike="noStrike" dirty="0">
                        <a:solidFill>
                          <a:srgbClr val="0000FF"/>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b="0" dirty="0">
                          <a:solidFill>
                            <a:srgbClr val="0000FF"/>
                          </a:solidFill>
                          <a:latin typeface="Arial" panose="020B0604020202020204" pitchFamily="34" charset="0"/>
                          <a:cs typeface="Arial" panose="020B0604020202020204" pitchFamily="34" charset="0"/>
                        </a:rPr>
                        <a:t>Value</a:t>
                      </a:r>
                      <a:endParaRPr lang="en-GB" b="0" dirty="0">
                        <a:solidFill>
                          <a:srgbClr val="0000FF"/>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0975184"/>
                  </a:ext>
                </a:extLst>
              </a:tr>
              <a:tr h="0">
                <a:tc>
                  <a:txBody>
                    <a:bodyPr/>
                    <a:lstStyle/>
                    <a:p>
                      <a:pPr algn="l" fontAlgn="b"/>
                      <a:r>
                        <a:rPr lang="el-GR" sz="1800" b="0" i="0" u="none" strike="noStrike" dirty="0">
                          <a:solidFill>
                            <a:srgbClr val="0000FF"/>
                          </a:solidFill>
                          <a:effectLst/>
                          <a:latin typeface="Arial" panose="020B0604020202020204" pitchFamily="34" charset="0"/>
                          <a:cs typeface="Arial" panose="020B0604020202020204" pitchFamily="34" charset="0"/>
                        </a:rPr>
                        <a:t>σ²</a:t>
                      </a:r>
                      <a:r>
                        <a:rPr lang="en-GB" sz="1800" b="0" i="0" u="none" strike="noStrike" baseline="-25000" dirty="0">
                          <a:solidFill>
                            <a:srgbClr val="0000FF"/>
                          </a:solidFill>
                          <a:effectLst/>
                          <a:latin typeface="Arial" panose="020B0604020202020204" pitchFamily="34" charset="0"/>
                          <a:cs typeface="Arial" panose="020B0604020202020204" pitchFamily="34" charset="0"/>
                        </a:rPr>
                        <a:t>A</a:t>
                      </a:r>
                      <a:endParaRPr lang="en-GB" sz="1800" b="0" i="0" u="none" strike="noStrike" dirty="0">
                        <a:solidFill>
                          <a:srgbClr val="0000FF"/>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rgbClr val="0000FF"/>
                          </a:solidFill>
                          <a:latin typeface="Arial" panose="020B0604020202020204" pitchFamily="34" charset="0"/>
                          <a:cs typeface="Arial" panose="020B0604020202020204" pitchFamily="34" charset="0"/>
                        </a:rPr>
                        <a:t>10</a:t>
                      </a:r>
                      <a:endParaRPr lang="en-GB" dirty="0">
                        <a:solidFill>
                          <a:srgbClr val="0000FF"/>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6166186"/>
                  </a:ext>
                </a:extLst>
              </a:tr>
              <a:tr h="370840">
                <a:tc>
                  <a:txBody>
                    <a:bodyPr/>
                    <a:lstStyle/>
                    <a:p>
                      <a:pPr algn="l" fontAlgn="b"/>
                      <a:r>
                        <a:rPr lang="el-GR" sz="1800" b="0" i="0" u="none" strike="noStrike" dirty="0">
                          <a:solidFill>
                            <a:srgbClr val="0000FF"/>
                          </a:solidFill>
                          <a:effectLst/>
                          <a:latin typeface="Arial" panose="020B0604020202020204" pitchFamily="34" charset="0"/>
                          <a:cs typeface="Arial" panose="020B0604020202020204" pitchFamily="34" charset="0"/>
                        </a:rPr>
                        <a:t>σ²</a:t>
                      </a:r>
                      <a:r>
                        <a:rPr lang="en-GB" sz="1800" b="0" i="0" u="none" strike="noStrike" baseline="-25000" dirty="0">
                          <a:solidFill>
                            <a:srgbClr val="0000FF"/>
                          </a:solidFill>
                          <a:effectLst/>
                          <a:latin typeface="Arial" panose="020B0604020202020204" pitchFamily="34" charset="0"/>
                          <a:cs typeface="Arial" panose="020B0604020202020204" pitchFamily="34" charset="0"/>
                        </a:rPr>
                        <a:t>D</a:t>
                      </a:r>
                      <a:endParaRPr lang="en-GB" sz="1800" b="0" i="0" u="none" strike="noStrike" dirty="0">
                        <a:solidFill>
                          <a:srgbClr val="0000FF"/>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rgbClr val="0000FF"/>
                          </a:solidFill>
                          <a:latin typeface="Arial" panose="020B0604020202020204" pitchFamily="34" charset="0"/>
                          <a:cs typeface="Arial" panose="020B0604020202020204" pitchFamily="34" charset="0"/>
                        </a:rPr>
                        <a:t>6</a:t>
                      </a:r>
                      <a:endParaRPr lang="en-GB" dirty="0">
                        <a:solidFill>
                          <a:srgbClr val="0000FF"/>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8621309"/>
                  </a:ext>
                </a:extLst>
              </a:tr>
              <a:tr h="370840">
                <a:tc>
                  <a:txBody>
                    <a:bodyPr/>
                    <a:lstStyle/>
                    <a:p>
                      <a:pPr algn="l" fontAlgn="b"/>
                      <a:r>
                        <a:rPr lang="el-GR" sz="1800" b="0" i="0" u="none" strike="noStrike" dirty="0">
                          <a:solidFill>
                            <a:srgbClr val="0000FF"/>
                          </a:solidFill>
                          <a:effectLst/>
                          <a:latin typeface="Arial" panose="020B0604020202020204" pitchFamily="34" charset="0"/>
                          <a:cs typeface="Arial" panose="020B0604020202020204" pitchFamily="34" charset="0"/>
                        </a:rPr>
                        <a:t>σ²</a:t>
                      </a:r>
                      <a:r>
                        <a:rPr lang="en-GB" sz="1800" b="0" i="0" u="none" strike="noStrike" baseline="-25000" dirty="0">
                          <a:solidFill>
                            <a:srgbClr val="0000FF"/>
                          </a:solidFill>
                          <a:effectLst/>
                          <a:latin typeface="Arial" panose="020B0604020202020204" pitchFamily="34" charset="0"/>
                          <a:cs typeface="Arial" panose="020B0604020202020204" pitchFamily="34" charset="0"/>
                        </a:rPr>
                        <a:t>Epistasis</a:t>
                      </a:r>
                      <a:endParaRPr lang="en-GB" sz="1800" b="0" i="0" u="none" strike="noStrike" dirty="0">
                        <a:solidFill>
                          <a:srgbClr val="0000FF"/>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rgbClr val="0000FF"/>
                          </a:solidFill>
                          <a:latin typeface="Arial" panose="020B0604020202020204" pitchFamily="34" charset="0"/>
                          <a:cs typeface="Arial" panose="020B0604020202020204" pitchFamily="34" charset="0"/>
                        </a:rPr>
                        <a:t>0</a:t>
                      </a:r>
                      <a:endParaRPr lang="en-GB" dirty="0">
                        <a:solidFill>
                          <a:srgbClr val="0000FF"/>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3574033"/>
                  </a:ext>
                </a:extLst>
              </a:tr>
              <a:tr h="370840">
                <a:tc>
                  <a:txBody>
                    <a:bodyPr/>
                    <a:lstStyle/>
                    <a:p>
                      <a:pPr algn="l" fontAlgn="b"/>
                      <a:r>
                        <a:rPr lang="el-GR" sz="1800" b="0" i="0" u="none" strike="noStrike" dirty="0">
                          <a:solidFill>
                            <a:srgbClr val="0000FF"/>
                          </a:solidFill>
                          <a:effectLst/>
                          <a:latin typeface="Arial" panose="020B0604020202020204" pitchFamily="34" charset="0"/>
                          <a:cs typeface="Arial" panose="020B0604020202020204" pitchFamily="34" charset="0"/>
                        </a:rPr>
                        <a:t>σ²</a:t>
                      </a:r>
                      <a:r>
                        <a:rPr lang="en-GB" sz="1800" b="0" i="0" u="none" strike="noStrike" baseline="-25000" dirty="0">
                          <a:solidFill>
                            <a:srgbClr val="0000FF"/>
                          </a:solidFill>
                          <a:effectLst/>
                          <a:latin typeface="Arial" panose="020B0604020202020204" pitchFamily="34" charset="0"/>
                          <a:cs typeface="Arial" panose="020B0604020202020204" pitchFamily="34" charset="0"/>
                        </a:rPr>
                        <a:t>GE</a:t>
                      </a:r>
                      <a:endParaRPr lang="en-GB" sz="1800" b="0" i="0" u="none" strike="noStrike" dirty="0">
                        <a:solidFill>
                          <a:srgbClr val="0000FF"/>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rgbClr val="0000FF"/>
                          </a:solidFill>
                          <a:latin typeface="Arial" panose="020B0604020202020204" pitchFamily="34" charset="0"/>
                          <a:cs typeface="Arial" panose="020B0604020202020204" pitchFamily="34" charset="0"/>
                        </a:rPr>
                        <a:t>24</a:t>
                      </a:r>
                      <a:endParaRPr lang="en-GB" dirty="0">
                        <a:solidFill>
                          <a:srgbClr val="0000FF"/>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6707590"/>
                  </a:ext>
                </a:extLst>
              </a:tr>
              <a:tr h="370840">
                <a:tc>
                  <a:txBody>
                    <a:bodyPr/>
                    <a:lstStyle/>
                    <a:p>
                      <a:pPr algn="l" fontAlgn="b"/>
                      <a:r>
                        <a:rPr lang="el-GR" sz="1800" b="0" i="0" u="none" strike="noStrike" dirty="0">
                          <a:solidFill>
                            <a:srgbClr val="0000FF"/>
                          </a:solidFill>
                          <a:effectLst/>
                          <a:latin typeface="Arial" panose="020B0604020202020204" pitchFamily="34" charset="0"/>
                          <a:cs typeface="Arial" panose="020B0604020202020204" pitchFamily="34" charset="0"/>
                        </a:rPr>
                        <a:t>σ²</a:t>
                      </a:r>
                      <a:r>
                        <a:rPr lang="en-GB" sz="1800" b="0" i="0" u="none" strike="noStrike" baseline="-25000" dirty="0">
                          <a:solidFill>
                            <a:srgbClr val="0000FF"/>
                          </a:solidFill>
                          <a:effectLst/>
                          <a:latin typeface="Arial" panose="020B0604020202020204" pitchFamily="34" charset="0"/>
                          <a:cs typeface="Arial" panose="020B0604020202020204" pitchFamily="34" charset="0"/>
                        </a:rPr>
                        <a:t>GER</a:t>
                      </a:r>
                      <a:endParaRPr lang="en-GB" sz="1800" b="0" i="0" u="none" strike="noStrike" dirty="0">
                        <a:solidFill>
                          <a:srgbClr val="0000FF"/>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rgbClr val="0000FF"/>
                          </a:solidFill>
                          <a:latin typeface="Arial" panose="020B0604020202020204" pitchFamily="34" charset="0"/>
                          <a:cs typeface="Arial" panose="020B0604020202020204" pitchFamily="34" charset="0"/>
                        </a:rPr>
                        <a:t>12</a:t>
                      </a:r>
                      <a:endParaRPr lang="en-GB" dirty="0">
                        <a:solidFill>
                          <a:srgbClr val="0000FF"/>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130215"/>
                  </a:ext>
                </a:extLst>
              </a:tr>
              <a:tr h="370840">
                <a:tc>
                  <a:txBody>
                    <a:bodyPr/>
                    <a:lstStyle/>
                    <a:p>
                      <a:pPr algn="l" fontAlgn="b"/>
                      <a:r>
                        <a:rPr lang="el-GR" sz="1800" b="0" i="0" u="none" strike="noStrike" dirty="0">
                          <a:solidFill>
                            <a:srgbClr val="0000FF"/>
                          </a:solidFill>
                          <a:effectLst/>
                          <a:latin typeface="Arial" panose="020B0604020202020204" pitchFamily="34" charset="0"/>
                          <a:cs typeface="Arial" panose="020B0604020202020204" pitchFamily="34" charset="0"/>
                        </a:rPr>
                        <a:t>σ²</a:t>
                      </a:r>
                      <a:r>
                        <a:rPr lang="en-GB" sz="1800" b="0" i="0" u="none" strike="noStrike" baseline="-25000" dirty="0" err="1">
                          <a:solidFill>
                            <a:srgbClr val="0000FF"/>
                          </a:solidFill>
                          <a:effectLst/>
                          <a:latin typeface="Arial" panose="020B0604020202020204" pitchFamily="34" charset="0"/>
                          <a:cs typeface="Arial" panose="020B0604020202020204" pitchFamily="34" charset="0"/>
                        </a:rPr>
                        <a:t>Indiv</a:t>
                      </a:r>
                      <a:r>
                        <a:rPr lang="en-GB" sz="1800" b="0" i="0" u="none" strike="noStrike" baseline="-25000" dirty="0">
                          <a:solidFill>
                            <a:srgbClr val="0000FF"/>
                          </a:solidFill>
                          <a:effectLst/>
                          <a:latin typeface="Arial" panose="020B0604020202020204" pitchFamily="34" charset="0"/>
                          <a:cs typeface="Arial" panose="020B0604020202020204" pitchFamily="34" charset="0"/>
                        </a:rPr>
                        <a:t>.(error)</a:t>
                      </a:r>
                      <a:endParaRPr lang="en-GB" sz="1800" b="0" i="0" u="none" strike="noStrike" dirty="0">
                        <a:solidFill>
                          <a:srgbClr val="0000FF"/>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rgbClr val="0000FF"/>
                          </a:solidFill>
                          <a:latin typeface="Arial" panose="020B0604020202020204" pitchFamily="34" charset="0"/>
                          <a:cs typeface="Arial" panose="020B0604020202020204" pitchFamily="34" charset="0"/>
                        </a:rPr>
                        <a:t>200</a:t>
                      </a:r>
                      <a:endParaRPr lang="en-GB" dirty="0">
                        <a:solidFill>
                          <a:srgbClr val="0000FF"/>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81114557"/>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910520112"/>
              </p:ext>
            </p:extLst>
          </p:nvPr>
        </p:nvGraphicFramePr>
        <p:xfrm>
          <a:off x="2694027" y="1593055"/>
          <a:ext cx="9425198" cy="2537206"/>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815167">
                  <a:extLst>
                    <a:ext uri="{9D8B030D-6E8A-4147-A177-3AD203B41FA5}">
                      <a16:colId xmlns:a16="http://schemas.microsoft.com/office/drawing/2014/main" val="702961210"/>
                    </a:ext>
                  </a:extLst>
                </a:gridCol>
                <a:gridCol w="1905000">
                  <a:extLst>
                    <a:ext uri="{9D8B030D-6E8A-4147-A177-3AD203B41FA5}">
                      <a16:colId xmlns:a16="http://schemas.microsoft.com/office/drawing/2014/main" val="1313514508"/>
                    </a:ext>
                  </a:extLst>
                </a:gridCol>
                <a:gridCol w="2070100">
                  <a:extLst>
                    <a:ext uri="{9D8B030D-6E8A-4147-A177-3AD203B41FA5}">
                      <a16:colId xmlns:a16="http://schemas.microsoft.com/office/drawing/2014/main" val="326988629"/>
                    </a:ext>
                  </a:extLst>
                </a:gridCol>
                <a:gridCol w="1734933">
                  <a:extLst>
                    <a:ext uri="{9D8B030D-6E8A-4147-A177-3AD203B41FA5}">
                      <a16:colId xmlns:a16="http://schemas.microsoft.com/office/drawing/2014/main" val="1873619411"/>
                    </a:ext>
                  </a:extLst>
                </a:gridCol>
                <a:gridCol w="899998">
                  <a:extLst>
                    <a:ext uri="{9D8B030D-6E8A-4147-A177-3AD203B41FA5}">
                      <a16:colId xmlns:a16="http://schemas.microsoft.com/office/drawing/2014/main" val="981065537"/>
                    </a:ext>
                  </a:extLst>
                </a:gridCol>
              </a:tblGrid>
              <a:tr h="294614">
                <a:tc>
                  <a:txBody>
                    <a:bodyPr/>
                    <a:lstStyle/>
                    <a:p>
                      <a:pPr algn="l" fontAlgn="b">
                        <a:lnSpc>
                          <a:spcPct val="120000"/>
                        </a:lnSpc>
                      </a:pPr>
                      <a:r>
                        <a:rPr lang="en-GB" sz="1800" b="0" i="0" u="none" strike="noStrike" noProof="0" dirty="0">
                          <a:solidFill>
                            <a:schemeClr val="tx1"/>
                          </a:solidFill>
                          <a:effectLst/>
                          <a:latin typeface="Arial" panose="020B0604020202020204" pitchFamily="34" charset="0"/>
                          <a:cs typeface="Arial" panose="020B0604020202020204" pitchFamily="34" charset="0"/>
                        </a:rPr>
                        <a:t>Type of line / family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en-GB" b="0" noProof="0" dirty="0">
                          <a:solidFill>
                            <a:schemeClr val="tx1"/>
                          </a:solidFill>
                          <a:latin typeface="Arial" panose="020B0604020202020204" pitchFamily="34" charset="0"/>
                          <a:cs typeface="Arial" panose="020B0604020202020204" pitchFamily="34" charset="0"/>
                        </a:rPr>
                        <a:t>Available </a:t>
                      </a:r>
                      <a:r>
                        <a:rPr lang="en-GB" sz="1800" b="0" i="0" u="none" strike="noStrike" noProof="0"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noProof="0" dirty="0">
                          <a:solidFill>
                            <a:schemeClr val="tx1"/>
                          </a:solidFill>
                          <a:effectLst/>
                          <a:latin typeface="Arial" panose="020B0604020202020204" pitchFamily="34" charset="0"/>
                          <a:cs typeface="Arial" panose="020B0604020202020204" pitchFamily="34" charset="0"/>
                        </a:rPr>
                        <a:t>G</a:t>
                      </a:r>
                      <a:endParaRPr lang="en-GB" b="0" noProof="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20000"/>
                        </a:lnSpc>
                      </a:pPr>
                      <a:r>
                        <a:rPr lang="en-GB" b="0" noProof="0" dirty="0">
                          <a:solidFill>
                            <a:schemeClr val="tx1"/>
                          </a:solidFill>
                          <a:latin typeface="Arial" panose="020B0604020202020204" pitchFamily="34" charset="0"/>
                          <a:cs typeface="Arial" panose="020B0604020202020204" pitchFamily="34" charset="0"/>
                        </a:rPr>
                        <a:t>Available </a:t>
                      </a:r>
                      <a:r>
                        <a:rPr lang="en-GB" b="0" noProof="0" dirty="0" err="1">
                          <a:solidFill>
                            <a:schemeClr val="tx1"/>
                          </a:solidFill>
                          <a:latin typeface="Arial" panose="020B0604020202020204" pitchFamily="34" charset="0"/>
                          <a:cs typeface="Arial" panose="020B0604020202020204" pitchFamily="34" charset="0"/>
                        </a:rPr>
                        <a:t>Add.V</a:t>
                      </a:r>
                      <a:r>
                        <a:rPr lang="en-GB" b="0" noProof="0" dirty="0">
                          <a:solidFill>
                            <a:schemeClr val="tx1"/>
                          </a:solidFill>
                          <a:latin typeface="Arial" panose="020B0604020202020204" pitchFamily="34" charset="0"/>
                          <a:cs typeface="Arial" panose="020B060402020202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en-GB" b="0" noProof="0" dirty="0">
                          <a:solidFill>
                            <a:schemeClr val="tx1"/>
                          </a:solidFill>
                          <a:latin typeface="Arial" panose="020B0604020202020204" pitchFamily="34" charset="0"/>
                          <a:cs typeface="Arial" panose="020B0604020202020204" pitchFamily="34" charset="0"/>
                        </a:rPr>
                        <a:t>Masking</a:t>
                      </a:r>
                      <a:r>
                        <a:rPr lang="en-GB" b="0" baseline="0" noProof="0" dirty="0">
                          <a:solidFill>
                            <a:schemeClr val="tx1"/>
                          </a:solidFill>
                          <a:latin typeface="Arial" panose="020B0604020202020204" pitchFamily="34" charset="0"/>
                          <a:cs typeface="Arial" panose="020B0604020202020204" pitchFamily="34" charset="0"/>
                        </a:rPr>
                        <a:t> </a:t>
                      </a:r>
                      <a:r>
                        <a:rPr lang="en-GB" sz="1800" b="0" i="0" u="none" strike="noStrike" noProof="0"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noProof="0" dirty="0">
                          <a:solidFill>
                            <a:schemeClr val="tx1"/>
                          </a:solidFill>
                          <a:effectLst/>
                          <a:latin typeface="Arial" panose="020B0604020202020204" pitchFamily="34" charset="0"/>
                          <a:cs typeface="Arial" panose="020B0604020202020204" pitchFamily="34" charset="0"/>
                        </a:rPr>
                        <a:t>M</a:t>
                      </a:r>
                      <a:endParaRPr lang="en-GB" b="0" noProof="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20000"/>
                        </a:lnSpc>
                      </a:pPr>
                      <a:r>
                        <a:rPr lang="en-GB" b="0" noProof="0" dirty="0">
                          <a:solidFill>
                            <a:schemeClr val="tx1"/>
                          </a:solidFill>
                          <a:latin typeface="Arial" panose="020B0604020202020204" pitchFamily="34" charset="0"/>
                          <a:cs typeface="Arial" panose="020B0604020202020204" pitchFamily="34" charset="0"/>
                        </a:rPr>
                        <a:t>h²</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62275310"/>
                  </a:ext>
                </a:extLst>
              </a:tr>
              <a:tr h="0">
                <a:tc>
                  <a:txBody>
                    <a:bodyPr/>
                    <a:lstStyle/>
                    <a:p>
                      <a:pPr algn="l" fontAlgn="b">
                        <a:lnSpc>
                          <a:spcPct val="120000"/>
                        </a:lnSpc>
                        <a:spcAft>
                          <a:spcPts val="400"/>
                        </a:spcAft>
                      </a:pPr>
                      <a:r>
                        <a:rPr lang="en-GB" sz="1800" b="0" i="0" u="none" strike="noStrike" noProof="0" dirty="0" err="1">
                          <a:solidFill>
                            <a:schemeClr val="tx1"/>
                          </a:solidFill>
                          <a:effectLst/>
                          <a:latin typeface="Arial" panose="020B0604020202020204" pitchFamily="34" charset="0"/>
                          <a:cs typeface="Arial" panose="020B0604020202020204" pitchFamily="34" charset="0"/>
                        </a:rPr>
                        <a:t>Betw</a:t>
                      </a:r>
                      <a:r>
                        <a:rPr lang="en-GB" sz="1800" b="0" i="0" u="none" strike="noStrike" noProof="0" dirty="0">
                          <a:solidFill>
                            <a:schemeClr val="tx1"/>
                          </a:solidFill>
                          <a:effectLst/>
                          <a:latin typeface="Arial" panose="020B0604020202020204" pitchFamily="34" charset="0"/>
                          <a:cs typeface="Arial" panose="020B0604020202020204" pitchFamily="34" charset="0"/>
                        </a:rPr>
                        <a:t>. F2-derived </a:t>
                      </a:r>
                      <a:r>
                        <a:rPr lang="en-GB" sz="1800" b="0" i="0" u="none" strike="noStrike" noProof="0" dirty="0">
                          <a:solidFill>
                            <a:srgbClr val="FF0000"/>
                          </a:solidFill>
                          <a:effectLst/>
                          <a:latin typeface="Arial" panose="020B0604020202020204" pitchFamily="34" charset="0"/>
                          <a:cs typeface="Arial" panose="020B0604020202020204" pitchFamily="34" charset="0"/>
                        </a:rPr>
                        <a:t>F4-fam</a:t>
                      </a:r>
                      <a:r>
                        <a:rPr lang="en-GB" sz="1800" b="0" i="0" u="none" strike="noStrike" noProof="0" dirty="0">
                          <a:solidFill>
                            <a:schemeClr val="tx1"/>
                          </a:solidFill>
                          <a:effectLst/>
                          <a:latin typeface="Arial" panose="020B0604020202020204" pitchFamily="34" charset="0"/>
                          <a:cs typeface="Arial" panose="020B0604020202020204"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20000"/>
                        </a:lnSpc>
                        <a:spcAft>
                          <a:spcPts val="400"/>
                        </a:spcAft>
                      </a:pPr>
                      <a:r>
                        <a:rPr lang="en-GB" b="0" noProof="0" dirty="0">
                          <a:solidFill>
                            <a:schemeClr val="tx1"/>
                          </a:solidFill>
                          <a:latin typeface="Arial" panose="020B0604020202020204" pitchFamily="34" charset="0"/>
                          <a:cs typeface="Arial" panose="020B0604020202020204" pitchFamily="34" charset="0"/>
                        </a:rPr>
                        <a:t>10.375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rgbClr val="000000"/>
                          </a:solidFill>
                          <a:effectLst/>
                          <a:latin typeface="Arial" panose="020B0604020202020204" pitchFamily="34" charset="0"/>
                          <a:cs typeface="Arial" panose="020B0604020202020204" pitchFamily="34" charset="0"/>
                        </a:rPr>
                        <a:t>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rgbClr val="000000"/>
                          </a:solidFill>
                          <a:effectLst/>
                          <a:latin typeface="Arial" panose="020B0604020202020204" pitchFamily="34" charset="0"/>
                          <a:cs typeface="Arial" panose="020B0604020202020204" pitchFamily="34" charset="0"/>
                        </a:rPr>
                        <a:t>12.01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rgbClr val="0000FF"/>
                          </a:solidFill>
                          <a:effectLst/>
                          <a:latin typeface="Arial" panose="020B0604020202020204" pitchFamily="34" charset="0"/>
                          <a:cs typeface="Arial" panose="020B0604020202020204" pitchFamily="34" charset="0"/>
                        </a:rPr>
                        <a:t>0.445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0975184"/>
                  </a:ext>
                </a:extLst>
              </a:tr>
              <a:tr h="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en-GB" sz="1800" b="0" i="0" u="none" strike="noStrike" noProof="0" dirty="0" err="1">
                          <a:solidFill>
                            <a:schemeClr val="tx1"/>
                          </a:solidFill>
                          <a:effectLst/>
                          <a:latin typeface="Arial" panose="020B0604020202020204" pitchFamily="34" charset="0"/>
                          <a:cs typeface="Arial" panose="020B0604020202020204" pitchFamily="34" charset="0"/>
                        </a:rPr>
                        <a:t>Betw</a:t>
                      </a:r>
                      <a:r>
                        <a:rPr lang="en-GB" sz="1800" b="0" i="0" u="none" strike="noStrike" noProof="0" dirty="0">
                          <a:solidFill>
                            <a:schemeClr val="tx1"/>
                          </a:solidFill>
                          <a:effectLst/>
                          <a:latin typeface="Arial" panose="020B0604020202020204" pitchFamily="34" charset="0"/>
                          <a:cs typeface="Arial" panose="020B0604020202020204" pitchFamily="34" charset="0"/>
                        </a:rPr>
                        <a:t>. F3-derived</a:t>
                      </a:r>
                      <a:r>
                        <a:rPr lang="en-GB" sz="1800" b="0" i="0" u="none" strike="noStrike" noProof="0" dirty="0">
                          <a:solidFill>
                            <a:srgbClr val="006600"/>
                          </a:solidFill>
                          <a:effectLst/>
                          <a:latin typeface="Arial" panose="020B0604020202020204" pitchFamily="34" charset="0"/>
                          <a:cs typeface="Arial" panose="020B0604020202020204" pitchFamily="34" charset="0"/>
                        </a:rPr>
                        <a:t> F4-lines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de-DE" sz="1800" b="0" i="0" u="none" strike="noStrike" noProof="0" dirty="0">
                          <a:solidFill>
                            <a:srgbClr val="000000"/>
                          </a:solidFill>
                          <a:effectLst/>
                          <a:latin typeface="Arial" panose="020B0604020202020204" pitchFamily="34" charset="0"/>
                          <a:cs typeface="Arial" panose="020B0604020202020204" pitchFamily="34" charset="0"/>
                        </a:rPr>
                        <a:t>16.125</a:t>
                      </a:r>
                      <a:endParaRPr lang="en-GB" sz="1800" b="0" i="0" u="none" strike="noStrike" noProof="0" dirty="0">
                        <a:solidFill>
                          <a:srgbClr val="000000"/>
                        </a:solidFill>
                        <a:effectLst/>
                        <a:latin typeface="Arial" panose="020B0604020202020204" pitchFamily="34" charset="0"/>
                        <a:cs typeface="Arial" panose="020B0604020202020204"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rgbClr val="000000"/>
                          </a:solidFill>
                          <a:effectLst/>
                          <a:latin typeface="Arial" panose="020B0604020202020204" pitchFamily="34" charset="0"/>
                          <a:cs typeface="Arial" panose="020B0604020202020204" pitchFamily="34" charset="0"/>
                        </a:rPr>
                        <a:t>15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rgbClr val="000000"/>
                          </a:solidFill>
                          <a:effectLst/>
                          <a:latin typeface="Arial" panose="020B0604020202020204" pitchFamily="34" charset="0"/>
                          <a:cs typeface="Arial" panose="020B0604020202020204" pitchFamily="34" charset="0"/>
                        </a:rPr>
                        <a:t>37.0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rgbClr val="006600"/>
                          </a:solidFill>
                          <a:effectLst/>
                          <a:latin typeface="Arial" panose="020B0604020202020204" pitchFamily="34" charset="0"/>
                          <a:cs typeface="Arial" panose="020B0604020202020204" pitchFamily="34" charset="0"/>
                        </a:rPr>
                        <a:t>0.282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6166186"/>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en-GB" sz="1800" b="0" i="0" u="none" strike="noStrike" noProof="0" dirty="0" err="1">
                          <a:solidFill>
                            <a:schemeClr val="tx1">
                              <a:lumMod val="50000"/>
                              <a:lumOff val="50000"/>
                            </a:schemeClr>
                          </a:solidFill>
                          <a:effectLst/>
                          <a:latin typeface="Arial" panose="020B0604020202020204" pitchFamily="34" charset="0"/>
                          <a:cs typeface="Arial" panose="020B0604020202020204" pitchFamily="34" charset="0"/>
                        </a:rPr>
                        <a:t>Betw</a:t>
                      </a: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 F4-plants in F4-lines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2.5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236.0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0.010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8621309"/>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en-GB" sz="1800" b="0" i="0" u="none" strike="noStrike" noProof="0" dirty="0" err="1">
                          <a:solidFill>
                            <a:schemeClr val="tx1">
                              <a:lumMod val="50000"/>
                              <a:lumOff val="50000"/>
                            </a:schemeClr>
                          </a:solidFill>
                          <a:effectLst/>
                          <a:latin typeface="Arial" panose="020B0604020202020204" pitchFamily="34" charset="0"/>
                          <a:cs typeface="Arial" panose="020B0604020202020204" pitchFamily="34" charset="0"/>
                        </a:rPr>
                        <a:t>Betw</a:t>
                      </a: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 F2-individuals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16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236.0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0.040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3574033"/>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en-GB" sz="1800" b="0" i="0" u="none" strike="noStrike" noProof="0" dirty="0" err="1">
                          <a:solidFill>
                            <a:schemeClr val="tx1">
                              <a:lumMod val="50000"/>
                              <a:lumOff val="50000"/>
                            </a:schemeClr>
                          </a:solidFill>
                          <a:effectLst/>
                          <a:latin typeface="Arial" panose="020B0604020202020204" pitchFamily="34" charset="0"/>
                          <a:cs typeface="Arial" panose="020B0604020202020204" pitchFamily="34" charset="0"/>
                        </a:rPr>
                        <a:t>Betw</a:t>
                      </a: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 DH-individuals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236.0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0.078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6707590"/>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Between DH-lines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12.01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noProof="0" dirty="0">
                          <a:solidFill>
                            <a:schemeClr val="tx1">
                              <a:lumMod val="50000"/>
                              <a:lumOff val="50000"/>
                            </a:schemeClr>
                          </a:solidFill>
                          <a:effectLst/>
                          <a:latin typeface="Arial" panose="020B0604020202020204" pitchFamily="34" charset="0"/>
                          <a:cs typeface="Arial" panose="020B0604020202020204" pitchFamily="34" charset="0"/>
                        </a:rPr>
                        <a:t>0.623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130215"/>
                  </a:ext>
                </a:extLst>
              </a:tr>
            </a:tbl>
          </a:graphicData>
        </a:graphic>
      </p:graphicFrame>
      <p:grpSp>
        <p:nvGrpSpPr>
          <p:cNvPr id="10" name="Group 9"/>
          <p:cNvGrpSpPr>
            <a:grpSpLocks noChangeAspect="1"/>
          </p:cNvGrpSpPr>
          <p:nvPr/>
        </p:nvGrpSpPr>
        <p:grpSpPr>
          <a:xfrm>
            <a:off x="56879" y="4222687"/>
            <a:ext cx="2104827" cy="2552609"/>
            <a:chOff x="99207" y="3751792"/>
            <a:chExt cx="2535936" cy="3075433"/>
          </a:xfrm>
        </p:grpSpPr>
        <p:pic>
          <p:nvPicPr>
            <p:cNvPr id="8" name="Picture 7"/>
            <p:cNvPicPr>
              <a:picLocks noChangeAspect="1"/>
            </p:cNvPicPr>
            <p:nvPr/>
          </p:nvPicPr>
          <p:blipFill>
            <a:blip r:embed="rId2"/>
            <a:stretch>
              <a:fillRect/>
            </a:stretch>
          </p:blipFill>
          <p:spPr>
            <a:xfrm>
              <a:off x="99207" y="3751793"/>
              <a:ext cx="2535936" cy="3075432"/>
            </a:xfrm>
            <a:prstGeom prst="rect">
              <a:avLst/>
            </a:prstGeom>
          </p:spPr>
        </p:pic>
        <p:pic>
          <p:nvPicPr>
            <p:cNvPr id="9" name="Picture 8"/>
            <p:cNvPicPr>
              <a:picLocks noChangeAspect="1"/>
            </p:cNvPicPr>
            <p:nvPr/>
          </p:nvPicPr>
          <p:blipFill>
            <a:blip r:embed="rId3"/>
            <a:stretch>
              <a:fillRect/>
            </a:stretch>
          </p:blipFill>
          <p:spPr>
            <a:xfrm>
              <a:off x="1592263" y="3751792"/>
              <a:ext cx="1042880" cy="311677"/>
            </a:xfrm>
            <a:prstGeom prst="rect">
              <a:avLst/>
            </a:prstGeom>
          </p:spPr>
        </p:pic>
      </p:grpSp>
      <p:sp>
        <p:nvSpPr>
          <p:cNvPr id="13" name="Rectangle 3">
            <a:extLst>
              <a:ext uri="{FF2B5EF4-FFF2-40B4-BE49-F238E27FC236}">
                <a16:creationId xmlns:a16="http://schemas.microsoft.com/office/drawing/2014/main" id="{51DAD5A5-29B7-4710-A80C-CC634B045736}"/>
              </a:ext>
            </a:extLst>
          </p:cNvPr>
          <p:cNvSpPr>
            <a:spLocks noChangeArrowheads="1"/>
          </p:cNvSpPr>
          <p:nvPr/>
        </p:nvSpPr>
        <p:spPr bwMode="auto">
          <a:xfrm>
            <a:off x="4840288" y="16906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17" name="Group 16">
            <a:extLst>
              <a:ext uri="{FF2B5EF4-FFF2-40B4-BE49-F238E27FC236}">
                <a16:creationId xmlns:a16="http://schemas.microsoft.com/office/drawing/2014/main" id="{39CA71F9-E609-408F-AF83-91DB11F77894}"/>
              </a:ext>
            </a:extLst>
          </p:cNvPr>
          <p:cNvGrpSpPr/>
          <p:nvPr/>
        </p:nvGrpSpPr>
        <p:grpSpPr>
          <a:xfrm>
            <a:off x="2289155" y="6197533"/>
            <a:ext cx="9821290" cy="566095"/>
            <a:chOff x="2452002" y="6251313"/>
            <a:chExt cx="9050887" cy="566095"/>
          </a:xfrm>
        </p:grpSpPr>
        <p:sp>
          <p:nvSpPr>
            <p:cNvPr id="11" name="TextBox 10"/>
            <p:cNvSpPr txBox="1"/>
            <p:nvPr/>
          </p:nvSpPr>
          <p:spPr>
            <a:xfrm>
              <a:off x="2452002" y="6397498"/>
              <a:ext cx="859153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1750" dirty="0">
                  <a:latin typeface="Arial" panose="020B0604020202020204" pitchFamily="34" charset="0"/>
                  <a:cs typeface="Arial" panose="020B0604020202020204" pitchFamily="34" charset="0"/>
                </a:rPr>
                <a:t>Pea, https://commons.wikimedia.org/wiki/File:Illustration_</a:t>
              </a:r>
              <a:r>
                <a:rPr lang="en-GB" sz="1750" i="1" dirty="0">
                  <a:latin typeface="Arial" panose="020B0604020202020204" pitchFamily="34" charset="0"/>
                  <a:cs typeface="Arial" panose="020B0604020202020204" pitchFamily="34" charset="0"/>
                </a:rPr>
                <a:t>Pisum</a:t>
              </a:r>
              <a:r>
                <a:rPr lang="en-GB" sz="1750" dirty="0">
                  <a:latin typeface="Arial" panose="020B0604020202020204" pitchFamily="34" charset="0"/>
                  <a:cs typeface="Arial" panose="020B0604020202020204" pitchFamily="34" charset="0"/>
                </a:rPr>
                <a:t>_</a:t>
              </a:r>
              <a:r>
                <a:rPr lang="en-GB" sz="1750" i="1" dirty="0">
                  <a:latin typeface="Arial" panose="020B0604020202020204" pitchFamily="34" charset="0"/>
                  <a:cs typeface="Arial" panose="020B0604020202020204" pitchFamily="34" charset="0"/>
                </a:rPr>
                <a:t>sativum</a:t>
              </a:r>
              <a:r>
                <a:rPr lang="en-GB" sz="1750" dirty="0">
                  <a:latin typeface="Arial" panose="020B0604020202020204" pitchFamily="34" charset="0"/>
                  <a:cs typeface="Arial" panose="020B0604020202020204" pitchFamily="34" charset="0"/>
                </a:rPr>
                <a:t>0.jpg, public domain </a:t>
              </a:r>
            </a:p>
          </p:txBody>
        </p:sp>
        <p:pic>
          <p:nvPicPr>
            <p:cNvPr id="16" name="Picture 15">
              <a:extLst>
                <a:ext uri="{FF2B5EF4-FFF2-40B4-BE49-F238E27FC236}">
                  <a16:creationId xmlns:a16="http://schemas.microsoft.com/office/drawing/2014/main" id="{3F97901D-FD0F-4EB5-AB01-1576602757B2}"/>
                </a:ext>
              </a:extLst>
            </p:cNvPr>
            <p:cNvPicPr>
              <a:picLocks noChangeAspect="1"/>
            </p:cNvPicPr>
            <p:nvPr/>
          </p:nvPicPr>
          <p:blipFill>
            <a:blip r:embed="rId4"/>
            <a:stretch>
              <a:fillRect/>
            </a:stretch>
          </p:blipFill>
          <p:spPr>
            <a:xfrm>
              <a:off x="10945639" y="6251313"/>
              <a:ext cx="557250" cy="566095"/>
            </a:xfrm>
            <a:prstGeom prst="rect">
              <a:avLst/>
            </a:prstGeom>
            <a:effectLst>
              <a:outerShdw blurRad="50800" dist="38100" dir="2700000" algn="tl" rotWithShape="0">
                <a:prstClr val="black">
                  <a:alpha val="40000"/>
                </a:prstClr>
              </a:outerShdw>
            </a:effectLst>
          </p:spPr>
        </p:pic>
      </p:grpSp>
      <p:sp>
        <p:nvSpPr>
          <p:cNvPr id="2" name="Textfeld 5"/>
          <p:cNvSpPr txBox="1"/>
          <p:nvPr/>
        </p:nvSpPr>
        <p:spPr>
          <a:xfrm>
            <a:off x="426" y="6356920"/>
            <a:ext cx="576623"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15</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526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877" y="30626"/>
            <a:ext cx="12066579"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Application of Quantitative Genetics Algebra in case of Line Breeding. </a:t>
            </a:r>
          </a:p>
        </p:txBody>
      </p:sp>
      <p:sp>
        <p:nvSpPr>
          <p:cNvPr id="4" name="TextBox 3"/>
          <p:cNvSpPr txBox="1"/>
          <p:nvPr/>
        </p:nvSpPr>
        <p:spPr>
          <a:xfrm>
            <a:off x="51019" y="656436"/>
            <a:ext cx="12066579"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 employ estimates of pertinent population parameters; here inspired by  DOI 10.1111/j.1439-0523.2008.01564.x.</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Take it as grain yield in [</a:t>
            </a:r>
            <a:r>
              <a:rPr lang="en-GB" dirty="0" err="1">
                <a:latin typeface="Arial" panose="020B0604020202020204" pitchFamily="34" charset="0"/>
                <a:cs typeface="Arial" panose="020B0604020202020204" pitchFamily="34" charset="0"/>
              </a:rPr>
              <a:t>dt</a:t>
            </a:r>
            <a:r>
              <a:rPr lang="en-GB" dirty="0">
                <a:latin typeface="Arial" panose="020B0604020202020204" pitchFamily="34" charset="0"/>
                <a:cs typeface="Arial" panose="020B0604020202020204" pitchFamily="34" charset="0"/>
              </a:rPr>
              <a:t>/ha]; E=Environment; R=Replicate=1; E=3 for F2-derived F4-families and DH-lines.</a:t>
            </a:r>
          </a:p>
        </p:txBody>
      </p:sp>
      <p:sp>
        <p:nvSpPr>
          <p:cNvPr id="7" name="TextBox 6"/>
          <p:cNvSpPr txBox="1"/>
          <p:nvPr/>
        </p:nvSpPr>
        <p:spPr>
          <a:xfrm>
            <a:off x="51019" y="4522552"/>
            <a:ext cx="12060721" cy="215443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fontAlgn="b"/>
            <a:r>
              <a:rPr lang="en-GB" dirty="0">
                <a:latin typeface="Arial" panose="020B0604020202020204" pitchFamily="34" charset="0"/>
                <a:cs typeface="Arial" panose="020B0604020202020204" pitchFamily="34" charset="0"/>
              </a:rPr>
              <a:t>Between </a:t>
            </a:r>
            <a:r>
              <a:rPr lang="en-GB" dirty="0">
                <a:solidFill>
                  <a:srgbClr val="FF0000"/>
                </a:solidFill>
                <a:latin typeface="Arial" panose="020B0604020202020204" pitchFamily="34" charset="0"/>
                <a:cs typeface="Arial" panose="020B0604020202020204" pitchFamily="34" charset="0"/>
              </a:rPr>
              <a:t>F2-individuals</a:t>
            </a:r>
            <a:r>
              <a:rPr lang="en-GB" dirty="0">
                <a:latin typeface="Arial" panose="020B0604020202020204" pitchFamily="34" charset="0"/>
                <a:cs typeface="Arial" panose="020B0604020202020204" pitchFamily="34" charset="0"/>
              </a:rPr>
              <a:t>, σ²</a:t>
            </a:r>
            <a:r>
              <a:rPr lang="en-GB" baseline="-25000" dirty="0">
                <a:latin typeface="Arial" panose="020B0604020202020204" pitchFamily="34" charset="0"/>
                <a:cs typeface="Arial" panose="020B0604020202020204" pitchFamily="34" charset="0"/>
              </a:rPr>
              <a:t>G </a:t>
            </a:r>
            <a:r>
              <a:rPr lang="en-GB" dirty="0">
                <a:latin typeface="Arial" panose="020B0604020202020204" pitchFamily="34" charset="0"/>
                <a:cs typeface="Arial" panose="020B0604020202020204" pitchFamily="34" charset="0"/>
              </a:rPr>
              <a:t>=16; 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=10 will be inherited into the F2-derived partial bulks at </a:t>
            </a:r>
            <a:r>
              <a:rPr lang="en-GB" dirty="0">
                <a:solidFill>
                  <a:srgbClr val="0000FF"/>
                </a:solidFill>
                <a:latin typeface="Arial" panose="020B0604020202020204" pitchFamily="34" charset="0"/>
                <a:cs typeface="Arial" panose="020B0604020202020204" pitchFamily="34" charset="0"/>
              </a:rPr>
              <a:t>homozygosity</a:t>
            </a:r>
            <a:r>
              <a:rPr lang="en-GB" dirty="0">
                <a:latin typeface="Arial" panose="020B0604020202020204" pitchFamily="34" charset="0"/>
                <a:cs typeface="Arial" panose="020B0604020202020204" pitchFamily="34" charset="0"/>
              </a:rPr>
              <a:t> – which are the entries in this selection step </a:t>
            </a:r>
            <a:r>
              <a:rPr lang="en-GB" dirty="0">
                <a:solidFill>
                  <a:schemeClr val="tx1">
                    <a:lumMod val="50000"/>
                    <a:lumOff val="50000"/>
                  </a:schemeClr>
                </a:solidFill>
                <a:latin typeface="Arial" panose="020B0604020202020204" pitchFamily="34" charset="0"/>
                <a:cs typeface="Arial" panose="020B0604020202020204" pitchFamily="34" charset="0"/>
              </a:rPr>
              <a:t>(</a:t>
            </a:r>
            <a:r>
              <a:rPr lang="el-GR" dirty="0">
                <a:solidFill>
                  <a:schemeClr val="tx1">
                    <a:lumMod val="50000"/>
                    <a:lumOff val="50000"/>
                  </a:schemeClr>
                </a:solidFill>
                <a:latin typeface="Arial" panose="020B0604020202020204" pitchFamily="34" charset="0"/>
                <a:cs typeface="Arial" panose="020B0604020202020204" pitchFamily="34" charset="0"/>
              </a:rPr>
              <a:t>σ²</a:t>
            </a:r>
            <a:r>
              <a:rPr lang="en-GB" baseline="-25000" dirty="0">
                <a:solidFill>
                  <a:schemeClr val="tx1">
                    <a:lumMod val="50000"/>
                    <a:lumOff val="50000"/>
                  </a:schemeClr>
                </a:solidFill>
                <a:latin typeface="Arial" panose="020B0604020202020204" pitchFamily="34" charset="0"/>
                <a:cs typeface="Arial" panose="020B0604020202020204" pitchFamily="34" charset="0"/>
              </a:rPr>
              <a:t>D</a:t>
            </a:r>
            <a:r>
              <a:rPr lang="en-GB" dirty="0">
                <a:solidFill>
                  <a:schemeClr val="tx1">
                    <a:lumMod val="50000"/>
                    <a:lumOff val="50000"/>
                  </a:schemeClr>
                </a:solidFill>
                <a:latin typeface="Arial" panose="020B0604020202020204" pitchFamily="34" charset="0"/>
                <a:cs typeface="Arial" panose="020B0604020202020204" pitchFamily="34" charset="0"/>
              </a:rPr>
              <a:t>=6 will vanish; σ²</a:t>
            </a:r>
            <a:r>
              <a:rPr lang="en-GB" baseline="-25000" dirty="0">
                <a:solidFill>
                  <a:schemeClr val="tx1">
                    <a:lumMod val="50000"/>
                    <a:lumOff val="50000"/>
                  </a:schemeClr>
                </a:solidFill>
                <a:latin typeface="Arial" panose="020B0604020202020204" pitchFamily="34" charset="0"/>
                <a:cs typeface="Arial" panose="020B0604020202020204" pitchFamily="34" charset="0"/>
              </a:rPr>
              <a:t>A</a:t>
            </a:r>
            <a:r>
              <a:rPr lang="en-GB" dirty="0">
                <a:solidFill>
                  <a:schemeClr val="tx1">
                    <a:lumMod val="50000"/>
                    <a:lumOff val="50000"/>
                  </a:schemeClr>
                </a:solidFill>
                <a:latin typeface="Arial" panose="020B0604020202020204" pitchFamily="34" charset="0"/>
                <a:cs typeface="Arial" panose="020B0604020202020204" pitchFamily="34" charset="0"/>
              </a:rPr>
              <a:t>=10 will </a:t>
            </a:r>
            <a:r>
              <a:rPr lang="en-GB" i="1" dirty="0">
                <a:solidFill>
                  <a:schemeClr val="tx1">
                    <a:lumMod val="50000"/>
                    <a:lumOff val="50000"/>
                  </a:schemeClr>
                </a:solidFill>
                <a:latin typeface="Arial" panose="020B0604020202020204" pitchFamily="34" charset="0"/>
                <a:cs typeface="Arial" panose="020B0604020202020204" pitchFamily="34" charset="0"/>
              </a:rPr>
              <a:t>de novo </a:t>
            </a:r>
            <a:r>
              <a:rPr lang="en-GB" dirty="0">
                <a:solidFill>
                  <a:schemeClr val="tx1">
                    <a:lumMod val="50000"/>
                    <a:lumOff val="50000"/>
                  </a:schemeClr>
                </a:solidFill>
                <a:latin typeface="Arial" panose="020B0604020202020204" pitchFamily="34" charset="0"/>
                <a:cs typeface="Arial" panose="020B0604020202020204" pitchFamily="34" charset="0"/>
              </a:rPr>
              <a:t>segregate </a:t>
            </a:r>
            <a:r>
              <a:rPr lang="en-GB" dirty="0">
                <a:solidFill>
                  <a:srgbClr val="0000FF"/>
                </a:solidFill>
                <a:latin typeface="Arial" panose="020B0604020202020204" pitchFamily="34" charset="0"/>
                <a:cs typeface="Arial" panose="020B0604020202020204" pitchFamily="34" charset="0"/>
              </a:rPr>
              <a:t>until then </a:t>
            </a:r>
            <a:r>
              <a:rPr lang="en-GB" dirty="0">
                <a:solidFill>
                  <a:schemeClr val="tx1">
                    <a:lumMod val="50000"/>
                    <a:lumOff val="50000"/>
                  </a:schemeClr>
                </a:solidFill>
                <a:latin typeface="Arial" panose="020B0604020202020204" pitchFamily="34" charset="0"/>
                <a:cs typeface="Arial" panose="020B0604020202020204" pitchFamily="34" charset="0"/>
              </a:rPr>
              <a:t>but is un-used, un-available, in this moment as we select between F2-</a:t>
            </a:r>
            <a:r>
              <a:rPr lang="en-GB" dirty="0">
                <a:solidFill>
                  <a:srgbClr val="FF0000"/>
                </a:solidFill>
                <a:latin typeface="Arial" panose="020B0604020202020204" pitchFamily="34" charset="0"/>
                <a:cs typeface="Arial" panose="020B0604020202020204" pitchFamily="34" charset="0"/>
              </a:rPr>
              <a:t>individuals</a:t>
            </a:r>
            <a:r>
              <a:rPr lang="en-GB" dirty="0">
                <a:solidFill>
                  <a:schemeClr val="tx1">
                    <a:lumMod val="50000"/>
                    <a:lumOff val="50000"/>
                  </a:schemeClr>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The masking variance is σ²</a:t>
            </a:r>
            <a:r>
              <a:rPr lang="en-GB" baseline="-25000" dirty="0">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σ²</a:t>
            </a:r>
            <a:r>
              <a:rPr lang="en-GB" baseline="-25000" dirty="0">
                <a:latin typeface="Arial" panose="020B0604020202020204" pitchFamily="34" charset="0"/>
                <a:cs typeface="Arial" panose="020B0604020202020204" pitchFamily="34" charset="0"/>
              </a:rPr>
              <a:t>GE</a:t>
            </a:r>
            <a:r>
              <a:rPr lang="en-GB" dirty="0">
                <a:latin typeface="Arial" panose="020B0604020202020204" pitchFamily="34" charset="0"/>
                <a:cs typeface="Arial" panose="020B0604020202020204" pitchFamily="34" charset="0"/>
              </a:rPr>
              <a:t>+σ²</a:t>
            </a:r>
            <a:r>
              <a:rPr lang="en-GB" baseline="-25000" dirty="0">
                <a:latin typeface="Arial" panose="020B0604020202020204" pitchFamily="34" charset="0"/>
                <a:cs typeface="Arial" panose="020B0604020202020204" pitchFamily="34" charset="0"/>
              </a:rPr>
              <a:t>GER </a:t>
            </a:r>
            <a:r>
              <a:rPr lang="en-GB" dirty="0">
                <a:latin typeface="Arial" panose="020B0604020202020204" pitchFamily="34" charset="0"/>
                <a:cs typeface="Arial" panose="020B0604020202020204" pitchFamily="34" charset="0"/>
              </a:rPr>
              <a:t>+ σ²</a:t>
            </a:r>
            <a:r>
              <a:rPr lang="en-GB" baseline="-25000" dirty="0">
                <a:latin typeface="Arial" panose="020B0604020202020204" pitchFamily="34" charset="0"/>
                <a:cs typeface="Arial" panose="020B0604020202020204" pitchFamily="34" charset="0"/>
              </a:rPr>
              <a:t>Ind.(error) </a:t>
            </a:r>
            <a:r>
              <a:rPr lang="en-GB" dirty="0">
                <a:latin typeface="Arial" panose="020B0604020202020204" pitchFamily="34" charset="0"/>
                <a:cs typeface="Arial" panose="020B0604020202020204" pitchFamily="34" charset="0"/>
              </a:rPr>
              <a:t>= 236. Hence, h² = 10 / (16 + 236) = </a:t>
            </a:r>
            <a:r>
              <a:rPr lang="en-GB" dirty="0">
                <a:solidFill>
                  <a:srgbClr val="FF0000"/>
                </a:solidFill>
                <a:latin typeface="Arial" panose="020B0604020202020204" pitchFamily="34" charset="0"/>
                <a:cs typeface="Arial" panose="020B0604020202020204" pitchFamily="34" charset="0"/>
              </a:rPr>
              <a:t>0.040.</a:t>
            </a:r>
            <a:r>
              <a:rPr lang="en-GB" dirty="0">
                <a:latin typeface="Arial" panose="020B0604020202020204" pitchFamily="34" charset="0"/>
                <a:cs typeface="Arial" panose="020B0604020202020204" pitchFamily="34" charset="0"/>
              </a:rPr>
              <a:t> </a:t>
            </a:r>
            <a:endParaRPr lang="en-GB" sz="800" dirty="0">
              <a:latin typeface="Arial" panose="020B0604020202020204" pitchFamily="34" charset="0"/>
              <a:cs typeface="Arial" panose="020B0604020202020204" pitchFamily="34" charset="0"/>
            </a:endParaRPr>
          </a:p>
          <a:p>
            <a:pPr fontAlgn="b"/>
            <a:endParaRPr lang="en-GB" sz="800" dirty="0">
              <a:latin typeface="Arial" panose="020B0604020202020204" pitchFamily="34" charset="0"/>
              <a:cs typeface="Arial" panose="020B0604020202020204" pitchFamily="34" charset="0"/>
            </a:endParaRPr>
          </a:p>
          <a:p>
            <a:pPr fontAlgn="b"/>
            <a:r>
              <a:rPr lang="en-GB" dirty="0">
                <a:latin typeface="Arial" panose="020B0604020202020204" pitchFamily="34" charset="0"/>
                <a:cs typeface="Arial" panose="020B0604020202020204" pitchFamily="34" charset="0"/>
              </a:rPr>
              <a:t>Between </a:t>
            </a:r>
            <a:r>
              <a:rPr lang="en-GB" dirty="0">
                <a:solidFill>
                  <a:srgbClr val="006600"/>
                </a:solidFill>
                <a:latin typeface="Arial" panose="020B0604020202020204" pitchFamily="34" charset="0"/>
                <a:cs typeface="Arial" panose="020B0604020202020204" pitchFamily="34" charset="0"/>
              </a:rPr>
              <a:t>DH-individuals</a:t>
            </a:r>
            <a:r>
              <a:rPr lang="en-GB" dirty="0">
                <a:latin typeface="Arial" panose="020B0604020202020204" pitchFamily="34" charset="0"/>
                <a:cs typeface="Arial" panose="020B0604020202020204" pitchFamily="34" charset="0"/>
              </a:rPr>
              <a:t>, we have σ²</a:t>
            </a:r>
            <a:r>
              <a:rPr lang="en-GB" baseline="-25000" dirty="0">
                <a:latin typeface="Arial" panose="020B0604020202020204" pitchFamily="34" charset="0"/>
                <a:cs typeface="Arial" panose="020B0604020202020204" pitchFamily="34" charset="0"/>
              </a:rPr>
              <a:t>G </a:t>
            </a:r>
            <a:r>
              <a:rPr lang="en-GB" dirty="0">
                <a:latin typeface="Arial" panose="020B0604020202020204" pitchFamily="34" charset="0"/>
                <a:cs typeface="Arial" panose="020B0604020202020204" pitchFamily="34" charset="0"/>
              </a:rPr>
              <a:t>= 2σ²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=20 (max. Add. Variance that can segregate from that cross). Masking variance σ²</a:t>
            </a:r>
            <a:r>
              <a:rPr lang="en-GB" baseline="-25000" dirty="0">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σ²</a:t>
            </a:r>
            <a:r>
              <a:rPr lang="en-GB" baseline="-25000" dirty="0">
                <a:latin typeface="Arial" panose="020B0604020202020204" pitchFamily="34" charset="0"/>
                <a:cs typeface="Arial" panose="020B0604020202020204" pitchFamily="34" charset="0"/>
              </a:rPr>
              <a:t>GE</a:t>
            </a:r>
            <a:r>
              <a:rPr lang="en-GB" dirty="0">
                <a:latin typeface="Arial" panose="020B0604020202020204" pitchFamily="34" charset="0"/>
                <a:cs typeface="Arial" panose="020B0604020202020204" pitchFamily="34" charset="0"/>
              </a:rPr>
              <a:t>+σ²</a:t>
            </a:r>
            <a:r>
              <a:rPr lang="en-GB" baseline="-25000" dirty="0">
                <a:latin typeface="Arial" panose="020B0604020202020204" pitchFamily="34" charset="0"/>
                <a:cs typeface="Arial" panose="020B0604020202020204" pitchFamily="34" charset="0"/>
              </a:rPr>
              <a:t>GER </a:t>
            </a:r>
            <a:r>
              <a:rPr lang="en-GB" dirty="0">
                <a:latin typeface="Arial" panose="020B0604020202020204" pitchFamily="34" charset="0"/>
                <a:cs typeface="Arial" panose="020B0604020202020204" pitchFamily="34" charset="0"/>
              </a:rPr>
              <a:t>+ σ²</a:t>
            </a:r>
            <a:r>
              <a:rPr lang="en-GB" baseline="-25000" dirty="0">
                <a:latin typeface="Arial" panose="020B0604020202020204" pitchFamily="34" charset="0"/>
                <a:cs typeface="Arial" panose="020B0604020202020204" pitchFamily="34" charset="0"/>
              </a:rPr>
              <a:t>Ind.(error) </a:t>
            </a:r>
            <a:r>
              <a:rPr lang="en-GB" dirty="0">
                <a:latin typeface="Arial" panose="020B0604020202020204" pitchFamily="34" charset="0"/>
                <a:cs typeface="Arial" panose="020B0604020202020204" pitchFamily="34" charset="0"/>
              </a:rPr>
              <a:t>= 236 like above (well, assume the DH-</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plants</a:t>
            </a:r>
            <a:r>
              <a:rPr lang="en-GB" dirty="0">
                <a:latin typeface="Arial" panose="020B0604020202020204" pitchFamily="34" charset="0"/>
                <a:cs typeface="Arial" panose="020B0604020202020204" pitchFamily="34" charset="0"/>
              </a:rPr>
              <a:t> behave - as to assessment error and reaction to small-scale and large-scale environmental impact - like F2-</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plants</a:t>
            </a:r>
            <a:r>
              <a:rPr lang="en-GB" dirty="0">
                <a:latin typeface="Arial" panose="020B0604020202020204" pitchFamily="34" charset="0"/>
                <a:cs typeface="Arial" panose="020B0604020202020204" pitchFamily="34" charset="0"/>
              </a:rPr>
              <a:t>); =&gt; h² = 20 / (16 + 236) = </a:t>
            </a:r>
            <a:r>
              <a:rPr lang="en-GB" dirty="0">
                <a:solidFill>
                  <a:srgbClr val="006600"/>
                </a:solidFill>
                <a:latin typeface="Arial" panose="020B0604020202020204" pitchFamily="34" charset="0"/>
                <a:cs typeface="Arial" panose="020B0604020202020204" pitchFamily="34" charset="0"/>
              </a:rPr>
              <a:t>0.078</a:t>
            </a:r>
            <a:r>
              <a:rPr lang="en-GB" dirty="0">
                <a:latin typeface="Arial" panose="020B0604020202020204" pitchFamily="34" charset="0"/>
                <a:cs typeface="Arial" panose="020B0604020202020204" pitchFamily="34" charset="0"/>
              </a:rPr>
              <a:t>.  </a:t>
            </a:r>
          </a:p>
        </p:txBody>
      </p:sp>
      <p:sp>
        <p:nvSpPr>
          <p:cNvPr id="2" name="Textfeld 5"/>
          <p:cNvSpPr txBox="1"/>
          <p:nvPr/>
        </p:nvSpPr>
        <p:spPr>
          <a:xfrm>
            <a:off x="11341284" y="26256"/>
            <a:ext cx="782172" cy="461665"/>
          </a:xfrm>
          <a:prstGeom prst="rect">
            <a:avLst/>
          </a:prstGeom>
          <a:solidFill>
            <a:schemeClr val="bg1"/>
          </a:solidFill>
          <a:effectLst>
            <a:outerShdw blurRad="50800" dist="38100" dir="13500000" algn="br"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16</a:t>
            </a:fld>
            <a:endParaRPr lang="en-GB" sz="2400" dirty="0">
              <a:latin typeface="Arial" panose="020B0604020202020204" pitchFamily="34" charset="0"/>
              <a:cs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542266278"/>
              </p:ext>
            </p:extLst>
          </p:nvPr>
        </p:nvGraphicFramePr>
        <p:xfrm>
          <a:off x="128838" y="1466912"/>
          <a:ext cx="1915856" cy="258572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145390">
                  <a:extLst>
                    <a:ext uri="{9D8B030D-6E8A-4147-A177-3AD203B41FA5}">
                      <a16:colId xmlns:a16="http://schemas.microsoft.com/office/drawing/2014/main" val="702961210"/>
                    </a:ext>
                  </a:extLst>
                </a:gridCol>
                <a:gridCol w="770466">
                  <a:extLst>
                    <a:ext uri="{9D8B030D-6E8A-4147-A177-3AD203B41FA5}">
                      <a16:colId xmlns:a16="http://schemas.microsoft.com/office/drawing/2014/main" val="1313514508"/>
                    </a:ext>
                  </a:extLst>
                </a:gridCol>
              </a:tblGrid>
              <a:tr h="0">
                <a:tc>
                  <a:txBody>
                    <a:bodyPr/>
                    <a:lstStyle/>
                    <a:p>
                      <a:pPr algn="l" fontAlgn="b"/>
                      <a:r>
                        <a:rPr lang="de-DE" sz="1800" b="0" i="0" u="none" strike="noStrike" dirty="0">
                          <a:solidFill>
                            <a:schemeClr val="tx1"/>
                          </a:solidFill>
                          <a:effectLst/>
                          <a:latin typeface="Arial" panose="020B0604020202020204" pitchFamily="34" charset="0"/>
                          <a:cs typeface="Arial" panose="020B0604020202020204" pitchFamily="34" charset="0"/>
                        </a:rPr>
                        <a:t>Parameter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b="0" dirty="0">
                          <a:solidFill>
                            <a:schemeClr val="tx1"/>
                          </a:solidFill>
                          <a:latin typeface="Arial" panose="020B0604020202020204" pitchFamily="34" charset="0"/>
                          <a:cs typeface="Arial" panose="020B0604020202020204" pitchFamily="34" charset="0"/>
                        </a:rPr>
                        <a:t>Value</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0975184"/>
                  </a:ext>
                </a:extLst>
              </a:tr>
              <a:tr h="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A</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10</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6166186"/>
                  </a:ext>
                </a:extLst>
              </a:tr>
              <a:tr h="37084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D</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6</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8621309"/>
                  </a:ext>
                </a:extLst>
              </a:tr>
              <a:tr h="37084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Epistasis</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0</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3574033"/>
                  </a:ext>
                </a:extLst>
              </a:tr>
              <a:tr h="37084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GE</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24</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6707590"/>
                  </a:ext>
                </a:extLst>
              </a:tr>
              <a:tr h="37084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GER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12</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130215"/>
                  </a:ext>
                </a:extLst>
              </a:tr>
              <a:tr h="37084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err="1">
                          <a:solidFill>
                            <a:schemeClr val="tx1"/>
                          </a:solidFill>
                          <a:effectLst/>
                          <a:latin typeface="Arial" panose="020B0604020202020204" pitchFamily="34" charset="0"/>
                          <a:cs typeface="Arial" panose="020B0604020202020204" pitchFamily="34" charset="0"/>
                        </a:rPr>
                        <a:t>Indiv</a:t>
                      </a:r>
                      <a:r>
                        <a:rPr lang="en-GB" sz="1800" b="0" i="0" u="none" strike="noStrike" baseline="-25000" dirty="0">
                          <a:solidFill>
                            <a:schemeClr val="tx1"/>
                          </a:solidFill>
                          <a:effectLst/>
                          <a:latin typeface="Arial" panose="020B0604020202020204" pitchFamily="34" charset="0"/>
                          <a:cs typeface="Arial" panose="020B0604020202020204" pitchFamily="34" charset="0"/>
                        </a:rPr>
                        <a:t>.(error)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200</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81114557"/>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727496009"/>
              </p:ext>
            </p:extLst>
          </p:nvPr>
        </p:nvGraphicFramePr>
        <p:xfrm>
          <a:off x="2692400" y="1471282"/>
          <a:ext cx="9425198" cy="2537206"/>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815167">
                  <a:extLst>
                    <a:ext uri="{9D8B030D-6E8A-4147-A177-3AD203B41FA5}">
                      <a16:colId xmlns:a16="http://schemas.microsoft.com/office/drawing/2014/main" val="702961210"/>
                    </a:ext>
                  </a:extLst>
                </a:gridCol>
                <a:gridCol w="1905000">
                  <a:extLst>
                    <a:ext uri="{9D8B030D-6E8A-4147-A177-3AD203B41FA5}">
                      <a16:colId xmlns:a16="http://schemas.microsoft.com/office/drawing/2014/main" val="1313514508"/>
                    </a:ext>
                  </a:extLst>
                </a:gridCol>
                <a:gridCol w="2070100">
                  <a:extLst>
                    <a:ext uri="{9D8B030D-6E8A-4147-A177-3AD203B41FA5}">
                      <a16:colId xmlns:a16="http://schemas.microsoft.com/office/drawing/2014/main" val="326988629"/>
                    </a:ext>
                  </a:extLst>
                </a:gridCol>
                <a:gridCol w="1734933">
                  <a:extLst>
                    <a:ext uri="{9D8B030D-6E8A-4147-A177-3AD203B41FA5}">
                      <a16:colId xmlns:a16="http://schemas.microsoft.com/office/drawing/2014/main" val="1873619411"/>
                    </a:ext>
                  </a:extLst>
                </a:gridCol>
                <a:gridCol w="899998">
                  <a:extLst>
                    <a:ext uri="{9D8B030D-6E8A-4147-A177-3AD203B41FA5}">
                      <a16:colId xmlns:a16="http://schemas.microsoft.com/office/drawing/2014/main" val="981065537"/>
                    </a:ext>
                  </a:extLst>
                </a:gridCol>
              </a:tblGrid>
              <a:tr h="294614">
                <a:tc>
                  <a:txBody>
                    <a:bodyPr/>
                    <a:lstStyle/>
                    <a:p>
                      <a:pPr algn="l" fontAlgn="b">
                        <a:lnSpc>
                          <a:spcPct val="120000"/>
                        </a:lnSpc>
                      </a:pPr>
                      <a:r>
                        <a:rPr lang="de-DE" sz="1800" b="0" i="0" u="none" strike="noStrike" dirty="0">
                          <a:solidFill>
                            <a:schemeClr val="tx1"/>
                          </a:solidFill>
                          <a:effectLst/>
                          <a:latin typeface="Arial" panose="020B0604020202020204" pitchFamily="34" charset="0"/>
                          <a:cs typeface="Arial" panose="020B0604020202020204" pitchFamily="34" charset="0"/>
                        </a:rPr>
                        <a:t>Type </a:t>
                      </a:r>
                      <a:r>
                        <a:rPr lang="de-DE" sz="1800" b="0" i="0" u="none" strike="noStrike" dirty="0" err="1">
                          <a:solidFill>
                            <a:schemeClr val="tx1"/>
                          </a:solidFill>
                          <a:effectLst/>
                          <a:latin typeface="Arial" panose="020B0604020202020204" pitchFamily="34" charset="0"/>
                          <a:cs typeface="Arial" panose="020B0604020202020204" pitchFamily="34" charset="0"/>
                        </a:rPr>
                        <a:t>of</a:t>
                      </a:r>
                      <a:r>
                        <a:rPr lang="de-DE" sz="1800" b="0" i="0" u="none" strike="noStrike" dirty="0">
                          <a:solidFill>
                            <a:schemeClr val="tx1"/>
                          </a:solidFill>
                          <a:effectLst/>
                          <a:latin typeface="Arial" panose="020B0604020202020204" pitchFamily="34" charset="0"/>
                          <a:cs typeface="Arial" panose="020B0604020202020204" pitchFamily="34" charset="0"/>
                        </a:rPr>
                        <a:t> </a:t>
                      </a:r>
                      <a:r>
                        <a:rPr lang="de-DE" sz="1800" b="0" i="0" u="none" strike="noStrike" dirty="0" err="1">
                          <a:solidFill>
                            <a:schemeClr val="tx1"/>
                          </a:solidFill>
                          <a:effectLst/>
                          <a:latin typeface="Arial" panose="020B0604020202020204" pitchFamily="34" charset="0"/>
                          <a:cs typeface="Arial" panose="020B0604020202020204" pitchFamily="34" charset="0"/>
                        </a:rPr>
                        <a:t>line</a:t>
                      </a:r>
                      <a:r>
                        <a:rPr lang="de-DE" sz="1800" b="0" i="0" u="none" strike="noStrike" dirty="0">
                          <a:solidFill>
                            <a:schemeClr val="tx1"/>
                          </a:solidFill>
                          <a:effectLst/>
                          <a:latin typeface="Arial" panose="020B0604020202020204" pitchFamily="34" charset="0"/>
                          <a:cs typeface="Arial" panose="020B0604020202020204" pitchFamily="34" charset="0"/>
                        </a:rPr>
                        <a:t> / </a:t>
                      </a:r>
                      <a:r>
                        <a:rPr lang="de-DE" sz="1800" b="0" i="0" u="none" strike="noStrike" dirty="0" err="1">
                          <a:solidFill>
                            <a:schemeClr val="tx1"/>
                          </a:solidFill>
                          <a:effectLst/>
                          <a:latin typeface="Arial" panose="020B0604020202020204" pitchFamily="34" charset="0"/>
                          <a:cs typeface="Arial" panose="020B0604020202020204" pitchFamily="34" charset="0"/>
                        </a:rPr>
                        <a:t>family</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de-DE" b="0" dirty="0" err="1">
                          <a:solidFill>
                            <a:schemeClr val="tx1"/>
                          </a:solidFill>
                          <a:latin typeface="Arial" panose="020B0604020202020204" pitchFamily="34" charset="0"/>
                          <a:cs typeface="Arial" panose="020B0604020202020204" pitchFamily="34" charset="0"/>
                        </a:rPr>
                        <a:t>Available</a:t>
                      </a:r>
                      <a:r>
                        <a:rPr lang="de-DE" b="0" dirty="0">
                          <a:solidFill>
                            <a:schemeClr val="tx1"/>
                          </a:solidFill>
                          <a:latin typeface="Arial" panose="020B0604020202020204" pitchFamily="34" charset="0"/>
                          <a:cs typeface="Arial" panose="020B0604020202020204" pitchFamily="34" charset="0"/>
                        </a:rPr>
                        <a:t> </a:t>
                      </a:r>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G</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20000"/>
                        </a:lnSpc>
                      </a:pPr>
                      <a:r>
                        <a:rPr lang="de-DE" b="0" dirty="0" err="1">
                          <a:solidFill>
                            <a:schemeClr val="tx1"/>
                          </a:solidFill>
                          <a:latin typeface="Arial" panose="020B0604020202020204" pitchFamily="34" charset="0"/>
                          <a:cs typeface="Arial" panose="020B0604020202020204" pitchFamily="34" charset="0"/>
                        </a:rPr>
                        <a:t>Available</a:t>
                      </a:r>
                      <a:r>
                        <a:rPr lang="de-DE" b="0" dirty="0">
                          <a:solidFill>
                            <a:schemeClr val="tx1"/>
                          </a:solidFill>
                          <a:latin typeface="Arial" panose="020B0604020202020204" pitchFamily="34" charset="0"/>
                          <a:cs typeface="Arial" panose="020B0604020202020204" pitchFamily="34" charset="0"/>
                        </a:rPr>
                        <a:t> </a:t>
                      </a:r>
                      <a:r>
                        <a:rPr lang="de-DE" b="0" dirty="0" err="1">
                          <a:solidFill>
                            <a:schemeClr val="tx1"/>
                          </a:solidFill>
                          <a:latin typeface="Arial" panose="020B0604020202020204" pitchFamily="34" charset="0"/>
                          <a:cs typeface="Arial" panose="020B0604020202020204" pitchFamily="34" charset="0"/>
                        </a:rPr>
                        <a:t>Add.V</a:t>
                      </a:r>
                      <a:r>
                        <a:rPr lang="de-DE" b="0" dirty="0">
                          <a:solidFill>
                            <a:schemeClr val="tx1"/>
                          </a:solidFill>
                          <a:latin typeface="Arial" panose="020B0604020202020204" pitchFamily="34" charset="0"/>
                          <a:cs typeface="Arial" panose="020B0604020202020204" pitchFamily="34" charset="0"/>
                        </a:rPr>
                        <a:t>.</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de-DE" b="0" dirty="0" err="1">
                          <a:solidFill>
                            <a:schemeClr val="tx1"/>
                          </a:solidFill>
                          <a:latin typeface="Arial" panose="020B0604020202020204" pitchFamily="34" charset="0"/>
                          <a:cs typeface="Arial" panose="020B0604020202020204" pitchFamily="34" charset="0"/>
                        </a:rPr>
                        <a:t>Masking</a:t>
                      </a:r>
                      <a:r>
                        <a:rPr lang="de-DE" b="0" baseline="0" dirty="0">
                          <a:solidFill>
                            <a:schemeClr val="tx1"/>
                          </a:solidFill>
                          <a:latin typeface="Arial" panose="020B0604020202020204" pitchFamily="34" charset="0"/>
                          <a:cs typeface="Arial" panose="020B0604020202020204" pitchFamily="34" charset="0"/>
                        </a:rPr>
                        <a:t> </a:t>
                      </a:r>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M</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20000"/>
                        </a:lnSpc>
                      </a:pPr>
                      <a:r>
                        <a:rPr lang="de-DE" b="0" dirty="0">
                          <a:solidFill>
                            <a:schemeClr val="tx1"/>
                          </a:solidFill>
                          <a:latin typeface="Arial" panose="020B0604020202020204" pitchFamily="34" charset="0"/>
                          <a:cs typeface="Arial" panose="020B0604020202020204" pitchFamily="34" charset="0"/>
                        </a:rPr>
                        <a:t>h²</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62275310"/>
                  </a:ext>
                </a:extLst>
              </a:tr>
              <a:tr h="0">
                <a:tc>
                  <a:txBody>
                    <a:bodyPr/>
                    <a:lstStyle/>
                    <a:p>
                      <a:pPr algn="l" fontAlgn="b">
                        <a:lnSpc>
                          <a:spcPct val="120000"/>
                        </a:lnSpc>
                        <a:spcAft>
                          <a:spcPts val="400"/>
                        </a:spcAft>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F2-derived F4-fam.</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20000"/>
                        </a:lnSpc>
                        <a:spcAft>
                          <a:spcPts val="400"/>
                        </a:spcAft>
                      </a:pPr>
                      <a:r>
                        <a:rPr lang="de-DE" b="0" dirty="0">
                          <a:solidFill>
                            <a:schemeClr val="tx1"/>
                          </a:solidFill>
                          <a:latin typeface="Arial" panose="020B0604020202020204" pitchFamily="34" charset="0"/>
                          <a:cs typeface="Arial" panose="020B0604020202020204" pitchFamily="34" charset="0"/>
                        </a:rPr>
                        <a:t>10.375</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a:solidFill>
                            <a:srgbClr val="000000"/>
                          </a:solidFill>
                          <a:effectLst/>
                          <a:latin typeface="Arial" panose="020B0604020202020204" pitchFamily="34" charset="0"/>
                          <a:cs typeface="Arial" panose="020B0604020202020204"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12.01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0.445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0975184"/>
                  </a:ext>
                </a:extLst>
              </a:tr>
              <a:tr h="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F3-derived F4-lines</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de-DE" sz="1800" b="0" i="0" u="none" strike="noStrike" dirty="0">
                          <a:solidFill>
                            <a:srgbClr val="000000"/>
                          </a:solidFill>
                          <a:effectLst/>
                          <a:latin typeface="Arial" panose="020B0604020202020204" pitchFamily="34" charset="0"/>
                          <a:cs typeface="Arial" panose="020B0604020202020204" pitchFamily="34" charset="0"/>
                        </a:rPr>
                        <a:t>16.125</a:t>
                      </a:r>
                      <a:endParaRPr lang="en-GB"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37.0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0.282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6166186"/>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F4-plants in F4-lines</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236.0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0.010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8621309"/>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a:t>
                      </a:r>
                      <a:r>
                        <a:rPr lang="de-DE" sz="1800" b="0" i="0" u="none" strike="noStrike" dirty="0">
                          <a:solidFill>
                            <a:srgbClr val="FF0000"/>
                          </a:solidFill>
                          <a:effectLst/>
                          <a:latin typeface="Arial" panose="020B0604020202020204" pitchFamily="34" charset="0"/>
                          <a:cs typeface="Arial" panose="020B0604020202020204" pitchFamily="34" charset="0"/>
                        </a:rPr>
                        <a:t>F2-individuals</a:t>
                      </a:r>
                      <a:endParaRPr lang="en-GB" sz="1800" b="0" i="0" u="none" strike="noStrike"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236.0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FF0000"/>
                          </a:solidFill>
                          <a:effectLst/>
                          <a:latin typeface="Arial" panose="020B0604020202020204" pitchFamily="34" charset="0"/>
                          <a:cs typeface="Arial" panose="020B0604020202020204" pitchFamily="34" charset="0"/>
                        </a:rPr>
                        <a:t>0.040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3574033"/>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a:t>
                      </a:r>
                      <a:r>
                        <a:rPr lang="de-DE" sz="1800" b="0" i="0" u="none" strike="noStrike" dirty="0">
                          <a:solidFill>
                            <a:srgbClr val="006600"/>
                          </a:solidFill>
                          <a:effectLst/>
                          <a:latin typeface="Arial" panose="020B0604020202020204" pitchFamily="34" charset="0"/>
                          <a:cs typeface="Arial" panose="020B0604020202020204" pitchFamily="34" charset="0"/>
                        </a:rPr>
                        <a:t>DH-</a:t>
                      </a:r>
                      <a:r>
                        <a:rPr lang="de-DE" sz="1800" b="0" i="0" u="none" strike="noStrike" dirty="0" err="1">
                          <a:solidFill>
                            <a:srgbClr val="006600"/>
                          </a:solidFill>
                          <a:effectLst/>
                          <a:latin typeface="Arial" panose="020B0604020202020204" pitchFamily="34" charset="0"/>
                          <a:cs typeface="Arial" panose="020B0604020202020204" pitchFamily="34" charset="0"/>
                        </a:rPr>
                        <a:t>individuals</a:t>
                      </a:r>
                      <a:endParaRPr lang="en-GB" sz="1800" b="0" i="0" u="none" strike="noStrike" dirty="0">
                        <a:solidFill>
                          <a:srgbClr val="006600"/>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a:solidFill>
                            <a:srgbClr val="000000"/>
                          </a:solidFill>
                          <a:effectLst/>
                          <a:latin typeface="Arial" panose="020B0604020202020204" pitchFamily="34" charset="0"/>
                          <a:cs typeface="Arial" panose="020B0604020202020204" pitchFamily="34" charset="0"/>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236.0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6600"/>
                          </a:solidFill>
                          <a:effectLst/>
                          <a:latin typeface="Arial" panose="020B0604020202020204" pitchFamily="34" charset="0"/>
                          <a:cs typeface="Arial" panose="020B0604020202020204" pitchFamily="34" charset="0"/>
                        </a:rPr>
                        <a:t>0.078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6707590"/>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Between</a:t>
                      </a:r>
                      <a:r>
                        <a:rPr lang="de-DE" sz="1800" b="0" i="0" u="none" strike="noStrike" dirty="0">
                          <a:solidFill>
                            <a:schemeClr val="tx1"/>
                          </a:solidFill>
                          <a:effectLst/>
                          <a:latin typeface="Arial" panose="020B0604020202020204" pitchFamily="34" charset="0"/>
                          <a:cs typeface="Arial" panose="020B0604020202020204" pitchFamily="34" charset="0"/>
                        </a:rPr>
                        <a:t> DH-</a:t>
                      </a:r>
                      <a:r>
                        <a:rPr lang="de-DE" sz="1800" b="0" i="0" u="none" strike="noStrike" dirty="0" err="1">
                          <a:solidFill>
                            <a:schemeClr val="tx1"/>
                          </a:solidFill>
                          <a:effectLst/>
                          <a:latin typeface="Arial" panose="020B0604020202020204" pitchFamily="34" charset="0"/>
                          <a:cs typeface="Arial" panose="020B0604020202020204" pitchFamily="34" charset="0"/>
                        </a:rPr>
                        <a:t>lines</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12.01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0.623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130215"/>
                  </a:ext>
                </a:extLst>
              </a:tr>
            </a:tbl>
          </a:graphicData>
        </a:graphic>
      </p:graphicFrame>
    </p:spTree>
    <p:extLst>
      <p:ext uri="{BB962C8B-B14F-4D97-AF65-F5344CB8AC3E}">
        <p14:creationId xmlns:p14="http://schemas.microsoft.com/office/powerpoint/2010/main" val="727543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877" y="30626"/>
            <a:ext cx="12066579"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Application of Quantitative Genetics Algebra in case of Line Breeding. </a:t>
            </a:r>
          </a:p>
        </p:txBody>
      </p:sp>
      <p:sp>
        <p:nvSpPr>
          <p:cNvPr id="7" name="TextBox 6"/>
          <p:cNvSpPr txBox="1"/>
          <p:nvPr/>
        </p:nvSpPr>
        <p:spPr>
          <a:xfrm>
            <a:off x="56877" y="5150459"/>
            <a:ext cx="12060721" cy="147732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fontAlgn="b"/>
            <a:r>
              <a:rPr lang="en-GB" dirty="0">
                <a:latin typeface="Arial" panose="020B0604020202020204" pitchFamily="34" charset="0"/>
                <a:cs typeface="Arial" panose="020B0604020202020204" pitchFamily="34" charset="0"/>
              </a:rPr>
              <a:t>Between</a:t>
            </a:r>
            <a:r>
              <a:rPr lang="en-GB" dirty="0">
                <a:solidFill>
                  <a:srgbClr val="006600"/>
                </a:solidFill>
                <a:latin typeface="Arial" panose="020B0604020202020204" pitchFamily="34" charset="0"/>
                <a:cs typeface="Arial" panose="020B0604020202020204" pitchFamily="34" charset="0"/>
              </a:rPr>
              <a:t> </a:t>
            </a:r>
            <a:r>
              <a:rPr lang="en-GB" dirty="0">
                <a:solidFill>
                  <a:srgbClr val="FF0000"/>
                </a:solidFill>
                <a:latin typeface="Arial" panose="020B0604020202020204" pitchFamily="34" charset="0"/>
                <a:cs typeface="Arial" panose="020B0604020202020204" pitchFamily="34" charset="0"/>
              </a:rPr>
              <a:t>DH-lines</a:t>
            </a:r>
            <a:r>
              <a:rPr lang="en-GB" dirty="0">
                <a:latin typeface="Arial" panose="020B0604020202020204" pitchFamily="34" charset="0"/>
                <a:cs typeface="Arial" panose="020B0604020202020204" pitchFamily="34" charset="0"/>
              </a:rPr>
              <a:t>, we have σ²</a:t>
            </a:r>
            <a:r>
              <a:rPr lang="en-GB" baseline="-25000" dirty="0">
                <a:latin typeface="Arial" panose="020B0604020202020204" pitchFamily="34" charset="0"/>
                <a:cs typeface="Arial" panose="020B0604020202020204" pitchFamily="34" charset="0"/>
              </a:rPr>
              <a:t>G </a:t>
            </a:r>
            <a:r>
              <a:rPr lang="en-GB" dirty="0">
                <a:latin typeface="Arial" panose="020B0604020202020204" pitchFamily="34" charset="0"/>
                <a:cs typeface="Arial" panose="020B0604020202020204" pitchFamily="34" charset="0"/>
              </a:rPr>
              <a:t>= 2σ²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=20 just as between the DH individuals from which they came. The masking variance is (with E=</a:t>
            </a:r>
            <a:r>
              <a:rPr lang="en-GB" dirty="0">
                <a:solidFill>
                  <a:srgbClr val="0000FF"/>
                </a:solidFill>
                <a:latin typeface="Arial" panose="020B0604020202020204" pitchFamily="34" charset="0"/>
                <a:cs typeface="Arial" panose="020B0604020202020204" pitchFamily="34" charset="0"/>
              </a:rPr>
              <a:t>3</a:t>
            </a:r>
            <a:r>
              <a:rPr lang="en-GB" dirty="0">
                <a:latin typeface="Arial" panose="020B0604020202020204" pitchFamily="34" charset="0"/>
                <a:cs typeface="Arial" panose="020B0604020202020204" pitchFamily="34" charset="0"/>
              </a:rPr>
              <a:t>; R=1; N=</a:t>
            </a:r>
            <a:r>
              <a:rPr lang="en-GB" dirty="0">
                <a:solidFill>
                  <a:srgbClr val="0000FF"/>
                </a:solidFill>
                <a:latin typeface="Arial" panose="020B0604020202020204" pitchFamily="34" charset="0"/>
                <a:cs typeface="Arial" panose="020B0604020202020204" pitchFamily="34" charset="0"/>
              </a:rPr>
              <a:t>2000</a:t>
            </a:r>
            <a:r>
              <a:rPr lang="en-GB" dirty="0">
                <a:latin typeface="Arial" panose="020B0604020202020204" pitchFamily="34" charset="0"/>
                <a:cs typeface="Arial" panose="020B0604020202020204" pitchFamily="34" charset="0"/>
              </a:rPr>
              <a:t> plants per field plot) much lower: σ²</a:t>
            </a:r>
            <a:r>
              <a:rPr lang="en-GB" baseline="-25000" dirty="0">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 (σ²</a:t>
            </a:r>
            <a:r>
              <a:rPr lang="en-GB" baseline="-25000" dirty="0">
                <a:latin typeface="Arial" panose="020B0604020202020204" pitchFamily="34" charset="0"/>
                <a:cs typeface="Arial" panose="020B0604020202020204" pitchFamily="34" charset="0"/>
              </a:rPr>
              <a:t>GE </a:t>
            </a:r>
            <a:r>
              <a:rPr lang="en-GB" dirty="0">
                <a:latin typeface="Arial" panose="020B0604020202020204" pitchFamily="34" charset="0"/>
                <a:cs typeface="Arial" panose="020B0604020202020204" pitchFamily="34" charset="0"/>
              </a:rPr>
              <a:t> + σ²</a:t>
            </a:r>
            <a:r>
              <a:rPr lang="en-GB" baseline="-25000" dirty="0">
                <a:latin typeface="Arial" panose="020B0604020202020204" pitchFamily="34" charset="0"/>
                <a:cs typeface="Arial" panose="020B0604020202020204" pitchFamily="34" charset="0"/>
              </a:rPr>
              <a:t>GER</a:t>
            </a:r>
            <a:r>
              <a:rPr lang="en-GB" dirty="0">
                <a:latin typeface="Arial" panose="020B0604020202020204" pitchFamily="34" charset="0"/>
                <a:cs typeface="Arial" panose="020B0604020202020204" pitchFamily="34" charset="0"/>
              </a:rPr>
              <a:t>)/</a:t>
            </a:r>
            <a:r>
              <a:rPr lang="en-GB" dirty="0">
                <a:solidFill>
                  <a:srgbClr val="0000FF"/>
                </a:solidFill>
                <a:latin typeface="Arial" panose="020B0604020202020204" pitchFamily="34" charset="0"/>
                <a:cs typeface="Arial" panose="020B0604020202020204" pitchFamily="34" charset="0"/>
              </a:rPr>
              <a:t>3</a:t>
            </a:r>
            <a:r>
              <a:rPr lang="en-GB" dirty="0">
                <a:latin typeface="Arial" panose="020B0604020202020204" pitchFamily="34" charset="0"/>
                <a:cs typeface="Arial" panose="020B0604020202020204" pitchFamily="34" charset="0"/>
              </a:rPr>
              <a:t> + σ²</a:t>
            </a:r>
            <a:r>
              <a:rPr lang="en-GB" baseline="-25000" dirty="0">
                <a:latin typeface="Arial" panose="020B0604020202020204" pitchFamily="34" charset="0"/>
                <a:cs typeface="Arial" panose="020B0604020202020204" pitchFamily="34" charset="0"/>
              </a:rPr>
              <a:t>Plot-error </a:t>
            </a:r>
            <a:r>
              <a:rPr lang="en-GB" dirty="0">
                <a:latin typeface="Arial" panose="020B0604020202020204" pitchFamily="34" charset="0"/>
                <a:cs typeface="Arial" panose="020B0604020202020204" pitchFamily="34" charset="0"/>
              </a:rPr>
              <a:t>=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σ²</a:t>
            </a:r>
            <a:r>
              <a:rPr lang="en-GB" baseline="-25000" dirty="0">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 24/3 + 12/3 + 200/</a:t>
            </a:r>
            <a:r>
              <a:rPr lang="en-GB" dirty="0">
                <a:solidFill>
                  <a:srgbClr val="0000FF"/>
                </a:solidFill>
                <a:latin typeface="Arial" panose="020B0604020202020204" pitchFamily="34" charset="0"/>
                <a:cs typeface="Arial" panose="020B0604020202020204" pitchFamily="34" charset="0"/>
              </a:rPr>
              <a:t>2000</a:t>
            </a:r>
            <a:r>
              <a:rPr lang="en-GB" dirty="0">
                <a:latin typeface="Arial" panose="020B0604020202020204" pitchFamily="34" charset="0"/>
                <a:cs typeface="Arial" panose="020B0604020202020204" pitchFamily="34" charset="0"/>
              </a:rPr>
              <a:t> = 12.01; Hence, h² = 20 / (32.01) </a:t>
            </a:r>
            <a:r>
              <a:rPr lang="en-GB" dirty="0">
                <a:solidFill>
                  <a:srgbClr val="FF0000"/>
                </a:solidFill>
                <a:latin typeface="Arial" panose="020B0604020202020204" pitchFamily="34" charset="0"/>
                <a:cs typeface="Arial" panose="020B0604020202020204" pitchFamily="34" charset="0"/>
              </a:rPr>
              <a:t>= 0.623</a:t>
            </a:r>
            <a:r>
              <a:rPr lang="en-GB" dirty="0">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This </a:t>
            </a:r>
            <a:r>
              <a:rPr lang="de-DE" dirty="0" err="1">
                <a:latin typeface="Arial" panose="020B0604020202020204" pitchFamily="34" charset="0"/>
                <a:cs typeface="Arial" panose="020B0604020202020204" pitchFamily="34" charset="0"/>
              </a:rPr>
              <a:t>is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much</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higher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than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h² = </a:t>
            </a:r>
            <a:r>
              <a:rPr lang="en-GB" dirty="0">
                <a:solidFill>
                  <a:srgbClr val="006600"/>
                </a:solidFill>
                <a:latin typeface="Arial" panose="020B0604020202020204" pitchFamily="34" charset="0"/>
                <a:cs typeface="Arial" panose="020B0604020202020204" pitchFamily="34" charset="0"/>
              </a:rPr>
              <a:t>0.078</a:t>
            </a:r>
            <a:r>
              <a:rPr lang="en-GB" dirty="0">
                <a:latin typeface="Arial" panose="020B0604020202020204" pitchFamily="34" charset="0"/>
                <a:cs typeface="Arial" panose="020B0604020202020204" pitchFamily="34" charset="0"/>
              </a:rPr>
              <a:t> of the </a:t>
            </a:r>
            <a:r>
              <a:rPr lang="en-GB" dirty="0">
                <a:solidFill>
                  <a:srgbClr val="006600"/>
                </a:solidFill>
                <a:latin typeface="Arial" panose="020B0604020202020204" pitchFamily="34" charset="0"/>
                <a:cs typeface="Arial" panose="020B0604020202020204" pitchFamily="34" charset="0"/>
              </a:rPr>
              <a:t>DH individuals</a:t>
            </a:r>
            <a:r>
              <a:rPr lang="en-GB" dirty="0">
                <a:latin typeface="Arial" panose="020B0604020202020204" pitchFamily="34" charset="0"/>
                <a:cs typeface="Arial" panose="020B0604020202020204" pitchFamily="34" charset="0"/>
              </a:rPr>
              <a:t>: So, probably nobody is yield-testing the DH generations </a:t>
            </a:r>
            <a:r>
              <a:rPr lang="en-GB" i="1" dirty="0">
                <a:latin typeface="Arial" panose="020B0604020202020204" pitchFamily="34" charset="0"/>
                <a:cs typeface="Arial" panose="020B0604020202020204" pitchFamily="34" charset="0"/>
              </a:rPr>
              <a:t>via</a:t>
            </a:r>
            <a:r>
              <a:rPr lang="en-GB" dirty="0">
                <a:latin typeface="Arial" panose="020B0604020202020204" pitchFamily="34" charset="0"/>
                <a:cs typeface="Arial" panose="020B0604020202020204" pitchFamily="34" charset="0"/>
              </a:rPr>
              <a:t> </a:t>
            </a:r>
            <a:r>
              <a:rPr lang="en-GB" dirty="0">
                <a:solidFill>
                  <a:srgbClr val="006600"/>
                </a:solidFill>
                <a:latin typeface="Arial" panose="020B0604020202020204" pitchFamily="34" charset="0"/>
                <a:cs typeface="Arial" panose="020B0604020202020204" pitchFamily="34" charset="0"/>
              </a:rPr>
              <a:t>individuals</a:t>
            </a:r>
            <a:r>
              <a:rPr lang="en-GB" dirty="0">
                <a:latin typeface="Arial" panose="020B0604020202020204" pitchFamily="34" charset="0"/>
                <a:cs typeface="Arial" panose="020B0604020202020204" pitchFamily="34" charset="0"/>
              </a:rPr>
              <a:t> but only </a:t>
            </a:r>
            <a:r>
              <a:rPr lang="en-GB" i="1" dirty="0">
                <a:latin typeface="Arial" panose="020B0604020202020204" pitchFamily="34" charset="0"/>
                <a:cs typeface="Arial" panose="020B0604020202020204" pitchFamily="34" charset="0"/>
              </a:rPr>
              <a:t>via</a:t>
            </a:r>
            <a:r>
              <a:rPr lang="en-GB" dirty="0">
                <a:latin typeface="Arial" panose="020B0604020202020204" pitchFamily="34" charset="0"/>
                <a:cs typeface="Arial" panose="020B0604020202020204" pitchFamily="34" charset="0"/>
              </a:rPr>
              <a:t> </a:t>
            </a:r>
            <a:r>
              <a:rPr lang="en-GB" dirty="0">
                <a:solidFill>
                  <a:srgbClr val="FF0000"/>
                </a:solidFill>
                <a:latin typeface="Arial" panose="020B0604020202020204" pitchFamily="34" charset="0"/>
                <a:cs typeface="Arial" panose="020B0604020202020204" pitchFamily="34" charset="0"/>
              </a:rPr>
              <a:t>lines</a:t>
            </a:r>
            <a:r>
              <a:rPr lang="en-GB" dirty="0">
                <a:latin typeface="Arial" panose="020B0604020202020204" pitchFamily="34" charset="0"/>
                <a:cs typeface="Arial" panose="020B0604020202020204" pitchFamily="34" charset="0"/>
              </a:rPr>
              <a:t>, i.e., in decent, replicated field plots! </a:t>
            </a:r>
            <a:r>
              <a:rPr lang="en-GB" dirty="0">
                <a:solidFill>
                  <a:schemeClr val="tx1">
                    <a:lumMod val="50000"/>
                    <a:lumOff val="50000"/>
                  </a:schemeClr>
                </a:solidFill>
                <a:latin typeface="Arial" panose="020B0604020202020204" pitchFamily="34" charset="0"/>
                <a:cs typeface="Arial" panose="020B0604020202020204" pitchFamily="34" charset="0"/>
              </a:rPr>
              <a:t>... even if that means to invest in one step of extra seed multiplication and more time</a:t>
            </a:r>
            <a:r>
              <a:rPr lang="en-GB" dirty="0">
                <a:latin typeface="Arial" panose="020B0604020202020204" pitchFamily="34" charset="0"/>
                <a:cs typeface="Arial" panose="020B0604020202020204" pitchFamily="34" charset="0"/>
              </a:rPr>
              <a:t>.</a:t>
            </a:r>
          </a:p>
        </p:txBody>
      </p:sp>
      <p:graphicFrame>
        <p:nvGraphicFramePr>
          <p:cNvPr id="8" name="Table 7"/>
          <p:cNvGraphicFramePr>
            <a:graphicFrameLocks noGrp="1"/>
          </p:cNvGraphicFramePr>
          <p:nvPr>
            <p:extLst>
              <p:ext uri="{D42A27DB-BD31-4B8C-83A1-F6EECF244321}">
                <p14:modId xmlns:p14="http://schemas.microsoft.com/office/powerpoint/2010/main" val="930809818"/>
              </p:ext>
            </p:extLst>
          </p:nvPr>
        </p:nvGraphicFramePr>
        <p:xfrm>
          <a:off x="99207" y="2389183"/>
          <a:ext cx="1915856" cy="258572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145390">
                  <a:extLst>
                    <a:ext uri="{9D8B030D-6E8A-4147-A177-3AD203B41FA5}">
                      <a16:colId xmlns:a16="http://schemas.microsoft.com/office/drawing/2014/main" val="702961210"/>
                    </a:ext>
                  </a:extLst>
                </a:gridCol>
                <a:gridCol w="770466">
                  <a:extLst>
                    <a:ext uri="{9D8B030D-6E8A-4147-A177-3AD203B41FA5}">
                      <a16:colId xmlns:a16="http://schemas.microsoft.com/office/drawing/2014/main" val="1313514508"/>
                    </a:ext>
                  </a:extLst>
                </a:gridCol>
              </a:tblGrid>
              <a:tr h="0">
                <a:tc>
                  <a:txBody>
                    <a:bodyPr/>
                    <a:lstStyle/>
                    <a:p>
                      <a:pPr algn="l" fontAlgn="b"/>
                      <a:r>
                        <a:rPr lang="de-DE" sz="1800" b="0" i="0" u="none" strike="noStrike" dirty="0">
                          <a:solidFill>
                            <a:schemeClr val="tx1"/>
                          </a:solidFill>
                          <a:effectLst/>
                          <a:latin typeface="Arial" panose="020B0604020202020204" pitchFamily="34" charset="0"/>
                          <a:cs typeface="Arial" panose="020B0604020202020204" pitchFamily="34" charset="0"/>
                        </a:rPr>
                        <a:t>Parameter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b="0" dirty="0">
                          <a:solidFill>
                            <a:schemeClr val="tx1"/>
                          </a:solidFill>
                          <a:latin typeface="Arial" panose="020B0604020202020204" pitchFamily="34" charset="0"/>
                          <a:cs typeface="Arial" panose="020B0604020202020204" pitchFamily="34" charset="0"/>
                        </a:rPr>
                        <a:t>Value</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0975184"/>
                  </a:ext>
                </a:extLst>
              </a:tr>
              <a:tr h="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A</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10</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6166186"/>
                  </a:ext>
                </a:extLst>
              </a:tr>
              <a:tr h="37084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D</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6</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8621309"/>
                  </a:ext>
                </a:extLst>
              </a:tr>
              <a:tr h="370840">
                <a:tc>
                  <a:txBody>
                    <a:bodyPr/>
                    <a:lstStyle/>
                    <a:p>
                      <a:pPr algn="l" fontAlgn="b"/>
                      <a:r>
                        <a:rPr lang="el-GR" sz="1800" b="0" i="0" u="none" strike="noStrike" dirty="0">
                          <a:solidFill>
                            <a:schemeClr val="bg1"/>
                          </a:solidFill>
                          <a:effectLst/>
                          <a:latin typeface="Arial" panose="020B0604020202020204" pitchFamily="34" charset="0"/>
                          <a:cs typeface="Arial" panose="020B0604020202020204" pitchFamily="34" charset="0"/>
                        </a:rPr>
                        <a:t>σ²</a:t>
                      </a:r>
                      <a:r>
                        <a:rPr lang="en-GB" sz="1800" b="0" i="0" u="none" strike="noStrike" baseline="-25000" dirty="0">
                          <a:solidFill>
                            <a:schemeClr val="bg1"/>
                          </a:solidFill>
                          <a:effectLst/>
                          <a:latin typeface="Arial" panose="020B0604020202020204" pitchFamily="34" charset="0"/>
                          <a:cs typeface="Arial" panose="020B0604020202020204" pitchFamily="34" charset="0"/>
                        </a:rPr>
                        <a:t>Epistasis</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bg1"/>
                          </a:solidFill>
                          <a:latin typeface="Arial" panose="020B0604020202020204" pitchFamily="34" charset="0"/>
                          <a:cs typeface="Arial" panose="020B0604020202020204" pitchFamily="34" charset="0"/>
                        </a:rPr>
                        <a:t>0</a:t>
                      </a:r>
                      <a:endParaRPr lang="en-GB" dirty="0">
                        <a:solidFill>
                          <a:schemeClr val="bg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3574033"/>
                  </a:ext>
                </a:extLst>
              </a:tr>
              <a:tr h="37084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GE</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24</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6707590"/>
                  </a:ext>
                </a:extLst>
              </a:tr>
              <a:tr h="37084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GER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12</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130215"/>
                  </a:ext>
                </a:extLst>
              </a:tr>
              <a:tr h="370840">
                <a:tc>
                  <a:txBody>
                    <a:bodyPr/>
                    <a:lstStyle/>
                    <a:p>
                      <a:pPr algn="l"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err="1">
                          <a:solidFill>
                            <a:schemeClr val="tx1"/>
                          </a:solidFill>
                          <a:effectLst/>
                          <a:latin typeface="Arial" panose="020B0604020202020204" pitchFamily="34" charset="0"/>
                          <a:cs typeface="Arial" panose="020B0604020202020204" pitchFamily="34" charset="0"/>
                        </a:rPr>
                        <a:t>Indiv</a:t>
                      </a:r>
                      <a:r>
                        <a:rPr lang="en-GB" sz="1800" b="0" i="0" u="none" strike="noStrike" baseline="-25000" dirty="0">
                          <a:solidFill>
                            <a:schemeClr val="tx1"/>
                          </a:solidFill>
                          <a:effectLst/>
                          <a:latin typeface="Arial" panose="020B0604020202020204" pitchFamily="34" charset="0"/>
                          <a:cs typeface="Arial" panose="020B0604020202020204" pitchFamily="34" charset="0"/>
                        </a:rPr>
                        <a:t>.(error)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200</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81114557"/>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920763688"/>
              </p:ext>
            </p:extLst>
          </p:nvPr>
        </p:nvGraphicFramePr>
        <p:xfrm>
          <a:off x="2662769" y="2393553"/>
          <a:ext cx="9425198" cy="2537206"/>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815167">
                  <a:extLst>
                    <a:ext uri="{9D8B030D-6E8A-4147-A177-3AD203B41FA5}">
                      <a16:colId xmlns:a16="http://schemas.microsoft.com/office/drawing/2014/main" val="702961210"/>
                    </a:ext>
                  </a:extLst>
                </a:gridCol>
                <a:gridCol w="1905000">
                  <a:extLst>
                    <a:ext uri="{9D8B030D-6E8A-4147-A177-3AD203B41FA5}">
                      <a16:colId xmlns:a16="http://schemas.microsoft.com/office/drawing/2014/main" val="1313514508"/>
                    </a:ext>
                  </a:extLst>
                </a:gridCol>
                <a:gridCol w="2070100">
                  <a:extLst>
                    <a:ext uri="{9D8B030D-6E8A-4147-A177-3AD203B41FA5}">
                      <a16:colId xmlns:a16="http://schemas.microsoft.com/office/drawing/2014/main" val="326988629"/>
                    </a:ext>
                  </a:extLst>
                </a:gridCol>
                <a:gridCol w="1734933">
                  <a:extLst>
                    <a:ext uri="{9D8B030D-6E8A-4147-A177-3AD203B41FA5}">
                      <a16:colId xmlns:a16="http://schemas.microsoft.com/office/drawing/2014/main" val="1873619411"/>
                    </a:ext>
                  </a:extLst>
                </a:gridCol>
                <a:gridCol w="899998">
                  <a:extLst>
                    <a:ext uri="{9D8B030D-6E8A-4147-A177-3AD203B41FA5}">
                      <a16:colId xmlns:a16="http://schemas.microsoft.com/office/drawing/2014/main" val="981065537"/>
                    </a:ext>
                  </a:extLst>
                </a:gridCol>
              </a:tblGrid>
              <a:tr h="294614">
                <a:tc>
                  <a:txBody>
                    <a:bodyPr/>
                    <a:lstStyle/>
                    <a:p>
                      <a:pPr algn="l" fontAlgn="b">
                        <a:lnSpc>
                          <a:spcPct val="120000"/>
                        </a:lnSpc>
                      </a:pPr>
                      <a:r>
                        <a:rPr lang="de-DE" sz="1800" b="0" i="0" u="none" strike="noStrike" dirty="0">
                          <a:solidFill>
                            <a:schemeClr val="tx1"/>
                          </a:solidFill>
                          <a:effectLst/>
                          <a:latin typeface="Arial" panose="020B0604020202020204" pitchFamily="34" charset="0"/>
                          <a:cs typeface="Arial" panose="020B0604020202020204" pitchFamily="34" charset="0"/>
                        </a:rPr>
                        <a:t>Type </a:t>
                      </a:r>
                      <a:r>
                        <a:rPr lang="de-DE" sz="1800" b="0" i="0" u="none" strike="noStrike" dirty="0" err="1">
                          <a:solidFill>
                            <a:schemeClr val="tx1"/>
                          </a:solidFill>
                          <a:effectLst/>
                          <a:latin typeface="Arial" panose="020B0604020202020204" pitchFamily="34" charset="0"/>
                          <a:cs typeface="Arial" panose="020B0604020202020204" pitchFamily="34" charset="0"/>
                        </a:rPr>
                        <a:t>of</a:t>
                      </a:r>
                      <a:r>
                        <a:rPr lang="de-DE" sz="1800" b="0" i="0" u="none" strike="noStrike" dirty="0">
                          <a:solidFill>
                            <a:schemeClr val="tx1"/>
                          </a:solidFill>
                          <a:effectLst/>
                          <a:latin typeface="Arial" panose="020B0604020202020204" pitchFamily="34" charset="0"/>
                          <a:cs typeface="Arial" panose="020B0604020202020204" pitchFamily="34" charset="0"/>
                        </a:rPr>
                        <a:t> </a:t>
                      </a:r>
                      <a:r>
                        <a:rPr lang="de-DE" sz="1800" b="0" i="0" u="none" strike="noStrike" dirty="0" err="1">
                          <a:solidFill>
                            <a:schemeClr val="tx1"/>
                          </a:solidFill>
                          <a:effectLst/>
                          <a:latin typeface="Arial" panose="020B0604020202020204" pitchFamily="34" charset="0"/>
                          <a:cs typeface="Arial" panose="020B0604020202020204" pitchFamily="34" charset="0"/>
                        </a:rPr>
                        <a:t>line</a:t>
                      </a:r>
                      <a:r>
                        <a:rPr lang="de-DE" sz="1800" b="0" i="0" u="none" strike="noStrike" dirty="0">
                          <a:solidFill>
                            <a:schemeClr val="tx1"/>
                          </a:solidFill>
                          <a:effectLst/>
                          <a:latin typeface="Arial" panose="020B0604020202020204" pitchFamily="34" charset="0"/>
                          <a:cs typeface="Arial" panose="020B0604020202020204" pitchFamily="34" charset="0"/>
                        </a:rPr>
                        <a:t> / </a:t>
                      </a:r>
                      <a:r>
                        <a:rPr lang="de-DE" sz="1800" b="0" i="0" u="none" strike="noStrike" dirty="0" err="1">
                          <a:solidFill>
                            <a:schemeClr val="tx1"/>
                          </a:solidFill>
                          <a:effectLst/>
                          <a:latin typeface="Arial" panose="020B0604020202020204" pitchFamily="34" charset="0"/>
                          <a:cs typeface="Arial" panose="020B0604020202020204" pitchFamily="34" charset="0"/>
                        </a:rPr>
                        <a:t>family</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de-DE" b="0" dirty="0" err="1">
                          <a:solidFill>
                            <a:schemeClr val="tx1"/>
                          </a:solidFill>
                          <a:latin typeface="Arial" panose="020B0604020202020204" pitchFamily="34" charset="0"/>
                          <a:cs typeface="Arial" panose="020B0604020202020204" pitchFamily="34" charset="0"/>
                        </a:rPr>
                        <a:t>Available</a:t>
                      </a:r>
                      <a:r>
                        <a:rPr lang="de-DE" b="0" dirty="0">
                          <a:solidFill>
                            <a:schemeClr val="tx1"/>
                          </a:solidFill>
                          <a:latin typeface="Arial" panose="020B0604020202020204" pitchFamily="34" charset="0"/>
                          <a:cs typeface="Arial" panose="020B0604020202020204" pitchFamily="34" charset="0"/>
                        </a:rPr>
                        <a:t> </a:t>
                      </a:r>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G</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20000"/>
                        </a:lnSpc>
                      </a:pPr>
                      <a:r>
                        <a:rPr lang="de-DE" b="0" dirty="0" err="1">
                          <a:solidFill>
                            <a:schemeClr val="tx1"/>
                          </a:solidFill>
                          <a:latin typeface="Arial" panose="020B0604020202020204" pitchFamily="34" charset="0"/>
                          <a:cs typeface="Arial" panose="020B0604020202020204" pitchFamily="34" charset="0"/>
                        </a:rPr>
                        <a:t>Available</a:t>
                      </a:r>
                      <a:r>
                        <a:rPr lang="de-DE" b="0" dirty="0">
                          <a:solidFill>
                            <a:schemeClr val="tx1"/>
                          </a:solidFill>
                          <a:latin typeface="Arial" panose="020B0604020202020204" pitchFamily="34" charset="0"/>
                          <a:cs typeface="Arial" panose="020B0604020202020204" pitchFamily="34" charset="0"/>
                        </a:rPr>
                        <a:t> </a:t>
                      </a:r>
                      <a:r>
                        <a:rPr lang="de-DE" b="0" dirty="0" err="1">
                          <a:solidFill>
                            <a:schemeClr val="tx1"/>
                          </a:solidFill>
                          <a:latin typeface="Arial" panose="020B0604020202020204" pitchFamily="34" charset="0"/>
                          <a:cs typeface="Arial" panose="020B0604020202020204" pitchFamily="34" charset="0"/>
                        </a:rPr>
                        <a:t>Add.V</a:t>
                      </a:r>
                      <a:r>
                        <a:rPr lang="de-DE" b="0" dirty="0">
                          <a:solidFill>
                            <a:schemeClr val="tx1"/>
                          </a:solidFill>
                          <a:latin typeface="Arial" panose="020B0604020202020204" pitchFamily="34" charset="0"/>
                          <a:cs typeface="Arial" panose="020B0604020202020204" pitchFamily="34" charset="0"/>
                        </a:rPr>
                        <a:t>.</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de-DE" b="0" dirty="0" err="1">
                          <a:solidFill>
                            <a:schemeClr val="tx1"/>
                          </a:solidFill>
                          <a:latin typeface="Arial" panose="020B0604020202020204" pitchFamily="34" charset="0"/>
                          <a:cs typeface="Arial" panose="020B0604020202020204" pitchFamily="34" charset="0"/>
                        </a:rPr>
                        <a:t>Masking</a:t>
                      </a:r>
                      <a:r>
                        <a:rPr lang="de-DE" b="0" baseline="0" dirty="0">
                          <a:solidFill>
                            <a:schemeClr val="tx1"/>
                          </a:solidFill>
                          <a:latin typeface="Arial" panose="020B0604020202020204" pitchFamily="34" charset="0"/>
                          <a:cs typeface="Arial" panose="020B0604020202020204" pitchFamily="34" charset="0"/>
                        </a:rPr>
                        <a:t> </a:t>
                      </a:r>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M</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20000"/>
                        </a:lnSpc>
                      </a:pPr>
                      <a:r>
                        <a:rPr lang="de-DE" b="0" dirty="0">
                          <a:solidFill>
                            <a:schemeClr val="tx1"/>
                          </a:solidFill>
                          <a:latin typeface="Arial" panose="020B0604020202020204" pitchFamily="34" charset="0"/>
                          <a:cs typeface="Arial" panose="020B0604020202020204" pitchFamily="34" charset="0"/>
                        </a:rPr>
                        <a:t>h²</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62275310"/>
                  </a:ext>
                </a:extLst>
              </a:tr>
              <a:tr h="0">
                <a:tc>
                  <a:txBody>
                    <a:bodyPr/>
                    <a:lstStyle/>
                    <a:p>
                      <a:pPr algn="l" fontAlgn="b">
                        <a:lnSpc>
                          <a:spcPct val="120000"/>
                        </a:lnSpc>
                        <a:spcAft>
                          <a:spcPts val="400"/>
                        </a:spcAft>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F2-derived F4-fam.</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20000"/>
                        </a:lnSpc>
                        <a:spcAft>
                          <a:spcPts val="400"/>
                        </a:spcAft>
                      </a:pPr>
                      <a:r>
                        <a:rPr lang="de-DE" b="0" dirty="0">
                          <a:solidFill>
                            <a:schemeClr val="tx1"/>
                          </a:solidFill>
                          <a:latin typeface="Arial" panose="020B0604020202020204" pitchFamily="34" charset="0"/>
                          <a:cs typeface="Arial" panose="020B0604020202020204" pitchFamily="34" charset="0"/>
                        </a:rPr>
                        <a:t>10.375</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a:solidFill>
                            <a:srgbClr val="000000"/>
                          </a:solidFill>
                          <a:effectLst/>
                          <a:latin typeface="Arial" panose="020B0604020202020204" pitchFamily="34" charset="0"/>
                          <a:cs typeface="Arial" panose="020B0604020202020204" pitchFamily="34" charset="0"/>
                        </a:rPr>
                        <a:t>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12.01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0.445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0975184"/>
                  </a:ext>
                </a:extLst>
              </a:tr>
              <a:tr h="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F3-derived F4-lines</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de-DE" sz="1800" b="0" i="0" u="none" strike="noStrike" dirty="0">
                          <a:solidFill>
                            <a:srgbClr val="000000"/>
                          </a:solidFill>
                          <a:effectLst/>
                          <a:latin typeface="Arial" panose="020B0604020202020204" pitchFamily="34" charset="0"/>
                          <a:cs typeface="Arial" panose="020B0604020202020204" pitchFamily="34" charset="0"/>
                        </a:rPr>
                        <a:t>16.125</a:t>
                      </a:r>
                      <a:endParaRPr lang="en-GB" sz="18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37.0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0.282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6166186"/>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F4-plants in F4-lines</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236.0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0.010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8621309"/>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F2-individuals</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236.0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0.040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3574033"/>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a:t>
                      </a:r>
                      <a:r>
                        <a:rPr lang="de-DE" sz="1800" b="0" i="0" u="none" strike="noStrike" dirty="0">
                          <a:solidFill>
                            <a:srgbClr val="006600"/>
                          </a:solidFill>
                          <a:effectLst/>
                          <a:latin typeface="Arial" panose="020B0604020202020204" pitchFamily="34" charset="0"/>
                          <a:cs typeface="Arial" panose="020B0604020202020204" pitchFamily="34" charset="0"/>
                        </a:rPr>
                        <a:t>DH-</a:t>
                      </a:r>
                      <a:r>
                        <a:rPr lang="de-DE" sz="1800" b="0" i="0" u="none" strike="noStrike" dirty="0" err="1">
                          <a:solidFill>
                            <a:srgbClr val="006600"/>
                          </a:solidFill>
                          <a:effectLst/>
                          <a:latin typeface="Arial" panose="020B0604020202020204" pitchFamily="34" charset="0"/>
                          <a:cs typeface="Arial" panose="020B0604020202020204" pitchFamily="34" charset="0"/>
                        </a:rPr>
                        <a:t>individuals</a:t>
                      </a:r>
                      <a:endParaRPr lang="en-GB" sz="1800" b="0" i="0" u="none" strike="noStrike" dirty="0">
                        <a:solidFill>
                          <a:srgbClr val="006600"/>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a:solidFill>
                            <a:srgbClr val="000000"/>
                          </a:solidFill>
                          <a:effectLst/>
                          <a:latin typeface="Arial" panose="020B0604020202020204" pitchFamily="34" charset="0"/>
                          <a:cs typeface="Arial" panose="020B0604020202020204" pitchFamily="34" charset="0"/>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236.0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6600"/>
                          </a:solidFill>
                          <a:effectLst/>
                          <a:latin typeface="Arial" panose="020B0604020202020204" pitchFamily="34" charset="0"/>
                          <a:cs typeface="Arial" panose="020B0604020202020204" pitchFamily="34" charset="0"/>
                        </a:rPr>
                        <a:t>0.078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6707590"/>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Between</a:t>
                      </a:r>
                      <a:r>
                        <a:rPr lang="de-DE" sz="1800" b="0" i="0" u="none" strike="noStrike" dirty="0">
                          <a:solidFill>
                            <a:schemeClr val="tx1"/>
                          </a:solidFill>
                          <a:effectLst/>
                          <a:latin typeface="Arial" panose="020B0604020202020204" pitchFamily="34" charset="0"/>
                          <a:cs typeface="Arial" panose="020B0604020202020204" pitchFamily="34" charset="0"/>
                        </a:rPr>
                        <a:t> </a:t>
                      </a:r>
                      <a:r>
                        <a:rPr lang="de-DE" sz="1800" b="0" i="0" u="none" strike="noStrike" dirty="0">
                          <a:solidFill>
                            <a:srgbClr val="FF0000"/>
                          </a:solidFill>
                          <a:effectLst/>
                          <a:latin typeface="Arial" panose="020B0604020202020204" pitchFamily="34" charset="0"/>
                          <a:cs typeface="Arial" panose="020B0604020202020204" pitchFamily="34" charset="0"/>
                        </a:rPr>
                        <a:t>DH-</a:t>
                      </a:r>
                      <a:r>
                        <a:rPr lang="de-DE" sz="1800" b="0" i="0" u="none" strike="noStrike" dirty="0" err="1">
                          <a:solidFill>
                            <a:srgbClr val="FF0000"/>
                          </a:solidFill>
                          <a:effectLst/>
                          <a:latin typeface="Arial" panose="020B0604020202020204" pitchFamily="34" charset="0"/>
                          <a:cs typeface="Arial" panose="020B0604020202020204" pitchFamily="34" charset="0"/>
                        </a:rPr>
                        <a:t>lines</a:t>
                      </a:r>
                      <a:endParaRPr lang="en-GB" sz="1800" b="0" i="0" u="none" strike="noStrike" dirty="0">
                        <a:solidFill>
                          <a:srgbClr val="FF0000"/>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12.01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FF0000"/>
                          </a:solidFill>
                          <a:effectLst/>
                          <a:latin typeface="Arial" panose="020B0604020202020204" pitchFamily="34" charset="0"/>
                          <a:cs typeface="Arial" panose="020B0604020202020204" pitchFamily="34" charset="0"/>
                        </a:rPr>
                        <a:t>0.623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130215"/>
                  </a:ext>
                </a:extLst>
              </a:tr>
            </a:tbl>
          </a:graphicData>
        </a:graphic>
      </p:graphicFrame>
      <p:sp>
        <p:nvSpPr>
          <p:cNvPr id="13" name="Textfeld 5">
            <a:extLst>
              <a:ext uri="{FF2B5EF4-FFF2-40B4-BE49-F238E27FC236}">
                <a16:creationId xmlns:a16="http://schemas.microsoft.com/office/drawing/2014/main" id="{31A932B9-B0A3-4C36-B020-9AB53780714E}"/>
              </a:ext>
            </a:extLst>
          </p:cNvPr>
          <p:cNvSpPr txBox="1"/>
          <p:nvPr/>
        </p:nvSpPr>
        <p:spPr>
          <a:xfrm>
            <a:off x="11352952" y="230213"/>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17</a:t>
            </a:fld>
            <a:endParaRPr lang="en-GB" sz="2400" dirty="0">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B123D547-B301-4046-A29A-11C71E19C6EF}"/>
              </a:ext>
            </a:extLst>
          </p:cNvPr>
          <p:cNvPicPr>
            <a:picLocks noChangeAspect="1"/>
          </p:cNvPicPr>
          <p:nvPr/>
        </p:nvPicPr>
        <p:blipFill>
          <a:blip r:embed="rId2"/>
          <a:stretch>
            <a:fillRect/>
          </a:stretch>
        </p:blipFill>
        <p:spPr>
          <a:xfrm rot="5400000">
            <a:off x="1554559" y="-961963"/>
            <a:ext cx="1744904" cy="4740269"/>
          </a:xfrm>
          <a:prstGeom prst="rect">
            <a:avLst/>
          </a:prstGeom>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877539F9-FDCE-4066-A371-2C826F2B28E4}"/>
              </a:ext>
            </a:extLst>
          </p:cNvPr>
          <p:cNvSpPr txBox="1"/>
          <p:nvPr/>
        </p:nvSpPr>
        <p:spPr>
          <a:xfrm>
            <a:off x="4310984" y="535719"/>
            <a:ext cx="3612022"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Oats, ©Wikipedia, open source.</a:t>
            </a:r>
          </a:p>
        </p:txBody>
      </p:sp>
      <p:pic>
        <p:nvPicPr>
          <p:cNvPr id="17" name="Picture 16">
            <a:extLst>
              <a:ext uri="{FF2B5EF4-FFF2-40B4-BE49-F238E27FC236}">
                <a16:creationId xmlns:a16="http://schemas.microsoft.com/office/drawing/2014/main" id="{5C0BB12E-17DC-439D-9E77-165060AA4615}"/>
              </a:ext>
            </a:extLst>
          </p:cNvPr>
          <p:cNvPicPr>
            <a:picLocks noChangeAspect="1"/>
          </p:cNvPicPr>
          <p:nvPr/>
        </p:nvPicPr>
        <p:blipFill>
          <a:blip r:embed="rId3"/>
          <a:stretch>
            <a:fillRect/>
          </a:stretch>
        </p:blipFill>
        <p:spPr>
          <a:xfrm rot="5400000">
            <a:off x="9583654" y="-188556"/>
            <a:ext cx="1191006" cy="3817620"/>
          </a:xfrm>
          <a:prstGeom prst="rect">
            <a:avLst/>
          </a:prstGeom>
          <a:effectLst>
            <a:outerShdw blurRad="50800" dist="38100" dir="2700000" algn="tl" rotWithShape="0">
              <a:prstClr val="black">
                <a:alpha val="40000"/>
              </a:prstClr>
            </a:outerShdw>
          </a:effectLst>
        </p:spPr>
      </p:pic>
      <p:sp>
        <p:nvSpPr>
          <p:cNvPr id="18" name="TextBox 17">
            <a:extLst>
              <a:ext uri="{FF2B5EF4-FFF2-40B4-BE49-F238E27FC236}">
                <a16:creationId xmlns:a16="http://schemas.microsoft.com/office/drawing/2014/main" id="{9DDE96B5-A3B0-47E9-89F5-17BDF9538D6F}"/>
              </a:ext>
            </a:extLst>
          </p:cNvPr>
          <p:cNvSpPr txBox="1"/>
          <p:nvPr/>
        </p:nvSpPr>
        <p:spPr>
          <a:xfrm>
            <a:off x="5967321" y="1985323"/>
            <a:ext cx="3257973"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Einkorn, ©Wikipedia open s.</a:t>
            </a:r>
          </a:p>
        </p:txBody>
      </p:sp>
    </p:spTree>
    <p:extLst>
      <p:ext uri="{BB962C8B-B14F-4D97-AF65-F5344CB8AC3E}">
        <p14:creationId xmlns:p14="http://schemas.microsoft.com/office/powerpoint/2010/main" val="985050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1019" y="580927"/>
            <a:ext cx="12066579" cy="36804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lvl="0" fontAlgn="b">
              <a:lnSpc>
                <a:spcPct val="120000"/>
              </a:lnSpc>
              <a:spcAft>
                <a:spcPts val="400"/>
              </a:spcAft>
              <a:defRPr/>
            </a:pPr>
            <a:r>
              <a:rPr lang="en-GB" dirty="0">
                <a:latin typeface="Arial" panose="020B0604020202020204" pitchFamily="34" charset="0"/>
                <a:cs typeface="Arial" panose="020B0604020202020204" pitchFamily="34" charset="0"/>
              </a:rPr>
              <a:t>*</a:t>
            </a:r>
            <a:r>
              <a:rPr lang="en-GB" dirty="0">
                <a:solidFill>
                  <a:srgbClr val="0000FF"/>
                </a:solidFill>
                <a:latin typeface="Arial" panose="020B0604020202020204" pitchFamily="34" charset="0"/>
                <a:cs typeface="Arial" panose="020B0604020202020204" pitchFamily="34" charset="0"/>
              </a:rPr>
              <a:t>Predicted </a:t>
            </a:r>
            <a:r>
              <a:rPr lang="en-GB" dirty="0">
                <a:latin typeface="Arial" panose="020B0604020202020204" pitchFamily="34" charset="0"/>
                <a:cs typeface="Arial" panose="020B0604020202020204" pitchFamily="34" charset="0"/>
              </a:rPr>
              <a:t>Gain</a:t>
            </a:r>
            <a:r>
              <a:rPr lang="en-GB" dirty="0">
                <a:solidFill>
                  <a:srgbClr val="0000FF"/>
                </a:solidFill>
                <a:latin typeface="Arial" panose="020B0604020202020204" pitchFamily="34" charset="0"/>
                <a:cs typeface="Arial" panose="020B0604020202020204" pitchFamily="34" charset="0"/>
              </a:rPr>
              <a:t> from Selection </a:t>
            </a:r>
            <a:r>
              <a:rPr lang="en-GB" dirty="0">
                <a:latin typeface="Arial" panose="020B0604020202020204" pitchFamily="34" charset="0"/>
                <a:cs typeface="Arial" panose="020B0604020202020204" pitchFamily="34" charset="0"/>
              </a:rPr>
              <a:t>(‚</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Breeders‘ Equation</a:t>
            </a:r>
            <a:r>
              <a:rPr lang="en-GB" dirty="0">
                <a:latin typeface="Arial" panose="020B0604020202020204" pitchFamily="34" charset="0"/>
                <a:cs typeface="Arial" panose="020B0604020202020204" pitchFamily="34" charset="0"/>
              </a:rPr>
              <a:t>‘)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G = </a:t>
            </a:r>
            <a:r>
              <a:rPr lang="en-GB"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i</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 h ∙ </a:t>
            </a:r>
            <a:r>
              <a:rPr lang="en-GB"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σ</a:t>
            </a:r>
            <a:r>
              <a:rPr lang="en-GB" baseline="-2500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►UNPLAB-h²_GxE_Ch-5[</a:t>
            </a:r>
            <a:r>
              <a:rPr lang="en-GB" dirty="0" err="1">
                <a:latin typeface="Arial" panose="020B0604020202020204" pitchFamily="34" charset="0"/>
                <a:cs typeface="Arial" panose="020B0604020202020204" pitchFamily="34" charset="0"/>
              </a:rPr>
              <a:t>BreedersEquation</a:t>
            </a:r>
            <a:r>
              <a:rPr lang="en-GB" dirty="0">
                <a:latin typeface="Arial" panose="020B0604020202020204" pitchFamily="34" charset="0"/>
                <a:cs typeface="Arial" panose="020B0604020202020204" pitchFamily="34" charset="0"/>
              </a:rPr>
              <a:t>]</a:t>
            </a:r>
          </a:p>
        </p:txBody>
      </p:sp>
      <p:sp>
        <p:nvSpPr>
          <p:cNvPr id="7" name="TextBox 6"/>
          <p:cNvSpPr txBox="1"/>
          <p:nvPr/>
        </p:nvSpPr>
        <p:spPr>
          <a:xfrm>
            <a:off x="56877" y="3771486"/>
            <a:ext cx="12060721" cy="304698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fontAlgn="b"/>
            <a:r>
              <a:rPr lang="en-GB" dirty="0">
                <a:latin typeface="Arial" panose="020B0604020202020204" pitchFamily="34" charset="0"/>
                <a:cs typeface="Arial" panose="020B0604020202020204" pitchFamily="34" charset="0"/>
              </a:rPr>
              <a:t>Gain is slightly higher between F4-</a:t>
            </a:r>
            <a:r>
              <a:rPr lang="en-GB" dirty="0">
                <a:solidFill>
                  <a:srgbClr val="C00000"/>
                </a:solidFill>
                <a:latin typeface="Arial" panose="020B0604020202020204" pitchFamily="34" charset="0"/>
                <a:cs typeface="Arial" panose="020B0604020202020204" pitchFamily="34" charset="0"/>
              </a:rPr>
              <a:t>families</a:t>
            </a:r>
            <a:r>
              <a:rPr lang="en-GB" dirty="0">
                <a:latin typeface="Arial" panose="020B0604020202020204" pitchFamily="34" charset="0"/>
                <a:cs typeface="Arial" panose="020B0604020202020204" pitchFamily="34" charset="0"/>
              </a:rPr>
              <a:t> than between F4-</a:t>
            </a:r>
            <a:r>
              <a:rPr lang="en-GB" dirty="0">
                <a:solidFill>
                  <a:srgbClr val="006600"/>
                </a:solidFill>
                <a:latin typeface="Arial" panose="020B0604020202020204" pitchFamily="34" charset="0"/>
                <a:cs typeface="Arial" panose="020B0604020202020204" pitchFamily="34" charset="0"/>
              </a:rPr>
              <a:t>lines</a:t>
            </a:r>
            <a:r>
              <a:rPr lang="en-GB" dirty="0">
                <a:latin typeface="Arial" panose="020B0604020202020204" pitchFamily="34" charset="0"/>
                <a:cs typeface="Arial" panose="020B0604020202020204" pitchFamily="34" charset="0"/>
              </a:rPr>
              <a:t>, although the useful genetic variance between F4-</a:t>
            </a:r>
            <a:r>
              <a:rPr lang="en-GB" dirty="0">
                <a:solidFill>
                  <a:srgbClr val="006600"/>
                </a:solidFill>
                <a:latin typeface="Arial" panose="020B0604020202020204" pitchFamily="34" charset="0"/>
                <a:cs typeface="Arial" panose="020B0604020202020204" pitchFamily="34" charset="0"/>
              </a:rPr>
              <a:t>lines i</a:t>
            </a:r>
            <a:r>
              <a:rPr lang="en-GB" dirty="0">
                <a:latin typeface="Arial" panose="020B0604020202020204" pitchFamily="34" charset="0"/>
                <a:cs typeface="Arial" panose="020B0604020202020204" pitchFamily="34" charset="0"/>
              </a:rPr>
              <a:t>s 1.5∙σ²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compared to only 1∙σ²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between F4-</a:t>
            </a:r>
            <a:r>
              <a:rPr lang="en-GB" dirty="0">
                <a:solidFill>
                  <a:srgbClr val="C00000"/>
                </a:solidFill>
                <a:latin typeface="Arial" panose="020B0604020202020204" pitchFamily="34" charset="0"/>
                <a:cs typeface="Arial" panose="020B0604020202020204" pitchFamily="34" charset="0"/>
              </a:rPr>
              <a:t>families</a:t>
            </a:r>
            <a:r>
              <a:rPr lang="en-GB" dirty="0">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Of course, when selecting between F4-families, the within-family-between-lines’ variance is not exploited</a:t>
            </a:r>
            <a:r>
              <a:rPr lang="en-GB" dirty="0">
                <a:latin typeface="Arial" panose="020B0604020202020204" pitchFamily="34" charset="0"/>
                <a:cs typeface="Arial" panose="020B0604020202020204" pitchFamily="34" charset="0"/>
              </a:rPr>
              <a:t>. Yet. Heritability is higher between families, because they are (assumed to be) tested across E=3 environments. Joining seed of all F4-lines per family allows larger plots (2000 plants per plot), compared to only E=1 and only 200 plants per plot for single F3-lines </a:t>
            </a:r>
            <a:r>
              <a:rPr lang="en-GB" dirty="0">
                <a:solidFill>
                  <a:schemeClr val="tx1">
                    <a:lumMod val="50000"/>
                    <a:lumOff val="50000"/>
                  </a:schemeClr>
                </a:solidFill>
                <a:latin typeface="Arial" panose="020B0604020202020204" pitchFamily="34" charset="0"/>
                <a:cs typeface="Arial" panose="020B0604020202020204" pitchFamily="34" charset="0"/>
              </a:rPr>
              <a:t>(we neglect that e.g. σ²</a:t>
            </a:r>
            <a:r>
              <a:rPr lang="en-GB" baseline="-25000" dirty="0">
                <a:solidFill>
                  <a:schemeClr val="tx1">
                    <a:lumMod val="50000"/>
                    <a:lumOff val="50000"/>
                  </a:schemeClr>
                </a:solidFill>
                <a:latin typeface="Arial" panose="020B0604020202020204" pitchFamily="34" charset="0"/>
                <a:cs typeface="Arial" panose="020B0604020202020204" pitchFamily="34" charset="0"/>
              </a:rPr>
              <a:t>GE </a:t>
            </a:r>
            <a:r>
              <a:rPr lang="en-GB" dirty="0">
                <a:solidFill>
                  <a:schemeClr val="tx1">
                    <a:lumMod val="50000"/>
                    <a:lumOff val="50000"/>
                  </a:schemeClr>
                </a:solidFill>
                <a:latin typeface="Arial" panose="020B0604020202020204" pitchFamily="34" charset="0"/>
                <a:cs typeface="Arial" panose="020B0604020202020204" pitchFamily="34" charset="0"/>
              </a:rPr>
              <a:t>for F4-families is </a:t>
            </a:r>
            <a:r>
              <a:rPr lang="en-GB" dirty="0">
                <a:latin typeface="Arial" panose="020B0604020202020204" pitchFamily="34" charset="0"/>
                <a:cs typeface="Arial" panose="020B0604020202020204" pitchFamily="34" charset="0"/>
              </a:rPr>
              <a:t>even smaller </a:t>
            </a:r>
            <a:r>
              <a:rPr lang="en-GB" dirty="0">
                <a:solidFill>
                  <a:schemeClr val="tx1">
                    <a:lumMod val="50000"/>
                    <a:lumOff val="50000"/>
                  </a:schemeClr>
                </a:solidFill>
                <a:latin typeface="Arial" panose="020B0604020202020204" pitchFamily="34" charset="0"/>
                <a:cs typeface="Arial" panose="020B0604020202020204" pitchFamily="34" charset="0"/>
              </a:rPr>
              <a:t>than for F4-lines: Because of buffering effects among the different F4-lines that make one F4-family)</a:t>
            </a:r>
            <a:r>
              <a:rPr lang="en-GB" dirty="0">
                <a:latin typeface="Arial" panose="020B0604020202020204" pitchFamily="34" charset="0"/>
                <a:cs typeface="Arial" panose="020B0604020202020204" pitchFamily="34" charset="0"/>
              </a:rPr>
              <a:t>. </a:t>
            </a:r>
            <a:endParaRPr lang="en-GB" sz="900" dirty="0">
              <a:latin typeface="Arial" panose="020B0604020202020204" pitchFamily="34" charset="0"/>
              <a:cs typeface="Arial" panose="020B0604020202020204" pitchFamily="34" charset="0"/>
            </a:endParaRPr>
          </a:p>
          <a:p>
            <a:pPr fontAlgn="b"/>
            <a:endParaRPr lang="en-GB" sz="900" dirty="0">
              <a:latin typeface="Arial" panose="020B0604020202020204" pitchFamily="34" charset="0"/>
              <a:cs typeface="Arial" panose="020B0604020202020204" pitchFamily="34" charset="0"/>
            </a:endParaRPr>
          </a:p>
          <a:p>
            <a:pPr fontAlgn="b"/>
            <a:r>
              <a:rPr lang="en-GB" dirty="0">
                <a:latin typeface="Arial" panose="020B0604020202020204" pitchFamily="34" charset="0"/>
                <a:cs typeface="Arial" panose="020B0604020202020204" pitchFamily="34" charset="0"/>
              </a:rPr>
              <a:t>Gain is higher between </a:t>
            </a:r>
            <a:r>
              <a:rPr lang="en-GB" dirty="0">
                <a:solidFill>
                  <a:srgbClr val="0000FF"/>
                </a:solidFill>
                <a:latin typeface="Arial" panose="020B0604020202020204" pitchFamily="34" charset="0"/>
                <a:cs typeface="Arial" panose="020B0604020202020204" pitchFamily="34" charset="0"/>
              </a:rPr>
              <a:t>DH-individuals</a:t>
            </a:r>
            <a:r>
              <a:rPr lang="en-GB" dirty="0">
                <a:latin typeface="Arial" panose="020B0604020202020204" pitchFamily="34" charset="0"/>
                <a:cs typeface="Arial" panose="020B0604020202020204" pitchFamily="34" charset="0"/>
              </a:rPr>
              <a:t> than between </a:t>
            </a:r>
            <a:r>
              <a:rPr lang="en-GB" dirty="0">
                <a:solidFill>
                  <a:srgbClr val="9933FF"/>
                </a:solidFill>
                <a:latin typeface="Arial" panose="020B0604020202020204" pitchFamily="34" charset="0"/>
                <a:cs typeface="Arial" panose="020B0604020202020204" pitchFamily="34" charset="0"/>
              </a:rPr>
              <a:t>F2-individuals</a:t>
            </a:r>
            <a:r>
              <a:rPr lang="en-GB" dirty="0">
                <a:latin typeface="Arial" panose="020B0604020202020204" pitchFamily="34" charset="0"/>
                <a:cs typeface="Arial" panose="020B0604020202020204" pitchFamily="34" charset="0"/>
              </a:rPr>
              <a:t>, because (1) there is masking </a:t>
            </a:r>
            <a:r>
              <a:rPr lang="en-GB" dirty="0">
                <a:solidFill>
                  <a:schemeClr val="tx1">
                    <a:lumMod val="50000"/>
                    <a:lumOff val="50000"/>
                  </a:schemeClr>
                </a:solidFill>
                <a:latin typeface="Arial" panose="020B0604020202020204" pitchFamily="34" charset="0"/>
                <a:cs typeface="Arial" panose="020B0604020202020204" pitchFamily="34" charset="0"/>
              </a:rPr>
              <a:t>genetic</a:t>
            </a:r>
            <a:r>
              <a:rPr lang="en-GB" dirty="0">
                <a:latin typeface="Arial" panose="020B0604020202020204" pitchFamily="34" charset="0"/>
                <a:cs typeface="Arial" panose="020B0604020202020204" pitchFamily="34" charset="0"/>
              </a:rPr>
              <a:t> variance in F2 (</a:t>
            </a:r>
            <a:r>
              <a:rPr lang="en-GB" dirty="0">
                <a:solidFill>
                  <a:schemeClr val="tx1">
                    <a:lumMod val="50000"/>
                    <a:lumOff val="50000"/>
                  </a:schemeClr>
                </a:solidFill>
                <a:latin typeface="Arial" panose="020B0604020202020204" pitchFamily="34" charset="0"/>
                <a:cs typeface="Arial" panose="020B0604020202020204" pitchFamily="34" charset="0"/>
              </a:rPr>
              <a:t>some σ²</a:t>
            </a:r>
            <a:r>
              <a:rPr lang="en-GB" baseline="-25000" dirty="0">
                <a:solidFill>
                  <a:schemeClr val="tx1">
                    <a:lumMod val="50000"/>
                    <a:lumOff val="50000"/>
                  </a:schemeClr>
                </a:solidFill>
                <a:latin typeface="Arial" panose="020B0604020202020204" pitchFamily="34" charset="0"/>
                <a:cs typeface="Arial" panose="020B0604020202020204" pitchFamily="34" charset="0"/>
              </a:rPr>
              <a:t>D</a:t>
            </a:r>
            <a:r>
              <a:rPr lang="en-GB" dirty="0">
                <a:latin typeface="Arial" panose="020B0604020202020204" pitchFamily="34" charset="0"/>
                <a:cs typeface="Arial" panose="020B0604020202020204" pitchFamily="34" charset="0"/>
              </a:rPr>
              <a:t>) that is not realized as genetic differences between the later emerging, ultimate candidate cultivars, and no such masking variance disturbs selection in DH; </a:t>
            </a:r>
            <a:r>
              <a:rPr lang="en-GB" dirty="0">
                <a:solidFill>
                  <a:schemeClr val="tx1">
                    <a:lumMod val="50000"/>
                    <a:lumOff val="50000"/>
                  </a:schemeClr>
                </a:solidFill>
                <a:latin typeface="Arial" panose="020B0604020202020204" pitchFamily="34" charset="0"/>
                <a:cs typeface="Arial" panose="020B0604020202020204" pitchFamily="34" charset="0"/>
              </a:rPr>
              <a:t>reason (2) is anyway known to you ;-)</a:t>
            </a:r>
          </a:p>
        </p:txBody>
      </p:sp>
      <p:graphicFrame>
        <p:nvGraphicFramePr>
          <p:cNvPr id="8" name="Table 7"/>
          <p:cNvGraphicFramePr>
            <a:graphicFrameLocks noGrp="1"/>
          </p:cNvGraphicFramePr>
          <p:nvPr>
            <p:extLst>
              <p:ext uri="{D42A27DB-BD31-4B8C-83A1-F6EECF244321}">
                <p14:modId xmlns:p14="http://schemas.microsoft.com/office/powerpoint/2010/main" val="4240329505"/>
              </p:ext>
            </p:extLst>
          </p:nvPr>
        </p:nvGraphicFramePr>
        <p:xfrm>
          <a:off x="86507" y="997563"/>
          <a:ext cx="2868360" cy="258572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407860">
                  <a:extLst>
                    <a:ext uri="{9D8B030D-6E8A-4147-A177-3AD203B41FA5}">
                      <a16:colId xmlns:a16="http://schemas.microsoft.com/office/drawing/2014/main" val="702961210"/>
                    </a:ext>
                  </a:extLst>
                </a:gridCol>
                <a:gridCol w="1460500">
                  <a:extLst>
                    <a:ext uri="{9D8B030D-6E8A-4147-A177-3AD203B41FA5}">
                      <a16:colId xmlns:a16="http://schemas.microsoft.com/office/drawing/2014/main" val="1313514508"/>
                    </a:ext>
                  </a:extLst>
                </a:gridCol>
              </a:tblGrid>
              <a:tr h="0">
                <a:tc>
                  <a:txBody>
                    <a:bodyPr/>
                    <a:lstStyle/>
                    <a:p>
                      <a:pPr algn="ctr" fontAlgn="b"/>
                      <a:r>
                        <a:rPr lang="de-DE" sz="1800" b="0" i="0" u="none" strike="noStrike" dirty="0">
                          <a:solidFill>
                            <a:schemeClr val="tx1"/>
                          </a:solidFill>
                          <a:effectLst/>
                          <a:latin typeface="Arial" panose="020B0604020202020204" pitchFamily="34" charset="0"/>
                          <a:cs typeface="Arial" panose="020B0604020202020204" pitchFamily="34" charset="0"/>
                        </a:rPr>
                        <a:t>Parameter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b="0" dirty="0">
                          <a:solidFill>
                            <a:schemeClr val="tx1"/>
                          </a:solidFill>
                          <a:latin typeface="Arial" panose="020B0604020202020204" pitchFamily="34" charset="0"/>
                          <a:cs typeface="Arial" panose="020B0604020202020204" pitchFamily="34" charset="0"/>
                        </a:rPr>
                        <a:t>Value</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0975184"/>
                  </a:ext>
                </a:extLst>
              </a:tr>
              <a:tr h="0">
                <a:tc>
                  <a:txBody>
                    <a:bodyPr/>
                    <a:lstStyle/>
                    <a:p>
                      <a:pPr algn="ctr"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A</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10</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6166186"/>
                  </a:ext>
                </a:extLst>
              </a:tr>
              <a:tr h="370840">
                <a:tc>
                  <a:txBody>
                    <a:bodyPr/>
                    <a:lstStyle/>
                    <a:p>
                      <a:pPr algn="ctr"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D</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6</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8621309"/>
                  </a:ext>
                </a:extLst>
              </a:tr>
              <a:tr h="370840">
                <a:tc>
                  <a:txBody>
                    <a:bodyPr/>
                    <a:lstStyle/>
                    <a:p>
                      <a:pPr algn="ctr" fontAlgn="b"/>
                      <a:r>
                        <a:rPr lang="el-GR" sz="1800" b="0" i="0" u="none" strike="noStrike" dirty="0">
                          <a:solidFill>
                            <a:schemeClr val="bg1"/>
                          </a:solidFill>
                          <a:effectLst/>
                          <a:latin typeface="Arial" panose="020B0604020202020204" pitchFamily="34" charset="0"/>
                          <a:cs typeface="Arial" panose="020B0604020202020204" pitchFamily="34" charset="0"/>
                        </a:rPr>
                        <a:t>σ²</a:t>
                      </a:r>
                      <a:r>
                        <a:rPr lang="en-GB" sz="1800" b="0" i="0" u="none" strike="noStrike" baseline="-25000" dirty="0">
                          <a:solidFill>
                            <a:schemeClr val="bg1"/>
                          </a:solidFill>
                          <a:effectLst/>
                          <a:latin typeface="Arial" panose="020B0604020202020204" pitchFamily="34" charset="0"/>
                          <a:cs typeface="Arial" panose="020B0604020202020204" pitchFamily="34" charset="0"/>
                        </a:rPr>
                        <a:t>Epistasis</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bg1"/>
                          </a:solidFill>
                          <a:latin typeface="Arial" panose="020B0604020202020204" pitchFamily="34" charset="0"/>
                          <a:cs typeface="Arial" panose="020B0604020202020204" pitchFamily="34" charset="0"/>
                        </a:rPr>
                        <a:t>0</a:t>
                      </a:r>
                      <a:endParaRPr lang="en-GB" dirty="0">
                        <a:solidFill>
                          <a:schemeClr val="bg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3574033"/>
                  </a:ext>
                </a:extLst>
              </a:tr>
              <a:tr h="370840">
                <a:tc>
                  <a:txBody>
                    <a:bodyPr/>
                    <a:lstStyle/>
                    <a:p>
                      <a:pPr algn="ctr"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GE</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24</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6707590"/>
                  </a:ext>
                </a:extLst>
              </a:tr>
              <a:tr h="370840">
                <a:tc>
                  <a:txBody>
                    <a:bodyPr/>
                    <a:lstStyle/>
                    <a:p>
                      <a:pPr algn="ctr"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GER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12</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130215"/>
                  </a:ext>
                </a:extLst>
              </a:tr>
              <a:tr h="370840">
                <a:tc>
                  <a:txBody>
                    <a:bodyPr/>
                    <a:lstStyle/>
                    <a:p>
                      <a:pPr algn="ctr"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err="1">
                          <a:solidFill>
                            <a:schemeClr val="tx1"/>
                          </a:solidFill>
                          <a:effectLst/>
                          <a:latin typeface="Arial" panose="020B0604020202020204" pitchFamily="34" charset="0"/>
                          <a:cs typeface="Arial" panose="020B0604020202020204" pitchFamily="34" charset="0"/>
                        </a:rPr>
                        <a:t>Indiv</a:t>
                      </a:r>
                      <a:r>
                        <a:rPr lang="en-GB" sz="1800" b="0" i="0" u="none" strike="noStrike" baseline="-25000" dirty="0">
                          <a:solidFill>
                            <a:schemeClr val="tx1"/>
                          </a:solidFill>
                          <a:effectLst/>
                          <a:latin typeface="Arial" panose="020B0604020202020204" pitchFamily="34" charset="0"/>
                          <a:cs typeface="Arial" panose="020B0604020202020204" pitchFamily="34" charset="0"/>
                        </a:rPr>
                        <a:t>.(error)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200</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81114557"/>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800350795"/>
              </p:ext>
            </p:extLst>
          </p:nvPr>
        </p:nvGraphicFramePr>
        <p:xfrm>
          <a:off x="3592398" y="1012741"/>
          <a:ext cx="8525200" cy="2430864"/>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815167">
                  <a:extLst>
                    <a:ext uri="{9D8B030D-6E8A-4147-A177-3AD203B41FA5}">
                      <a16:colId xmlns:a16="http://schemas.microsoft.com/office/drawing/2014/main" val="702961210"/>
                    </a:ext>
                  </a:extLst>
                </a:gridCol>
                <a:gridCol w="1905000">
                  <a:extLst>
                    <a:ext uri="{9D8B030D-6E8A-4147-A177-3AD203B41FA5}">
                      <a16:colId xmlns:a16="http://schemas.microsoft.com/office/drawing/2014/main" val="1313514508"/>
                    </a:ext>
                  </a:extLst>
                </a:gridCol>
                <a:gridCol w="2070100">
                  <a:extLst>
                    <a:ext uri="{9D8B030D-6E8A-4147-A177-3AD203B41FA5}">
                      <a16:colId xmlns:a16="http://schemas.microsoft.com/office/drawing/2014/main" val="326988629"/>
                    </a:ext>
                  </a:extLst>
                </a:gridCol>
                <a:gridCol w="1734933">
                  <a:extLst>
                    <a:ext uri="{9D8B030D-6E8A-4147-A177-3AD203B41FA5}">
                      <a16:colId xmlns:a16="http://schemas.microsoft.com/office/drawing/2014/main" val="1873619411"/>
                    </a:ext>
                  </a:extLst>
                </a:gridCol>
              </a:tblGrid>
              <a:tr h="294614">
                <a:tc>
                  <a:txBody>
                    <a:bodyPr/>
                    <a:lstStyle/>
                    <a:p>
                      <a:pPr algn="l" fontAlgn="b">
                        <a:lnSpc>
                          <a:spcPct val="120000"/>
                        </a:lnSpc>
                      </a:pPr>
                      <a:r>
                        <a:rPr lang="de-DE" sz="1800" b="0" i="0" u="none" strike="noStrike" dirty="0">
                          <a:solidFill>
                            <a:schemeClr val="tx1"/>
                          </a:solidFill>
                          <a:effectLst/>
                          <a:latin typeface="Arial" panose="020B0604020202020204" pitchFamily="34" charset="0"/>
                          <a:cs typeface="Arial" panose="020B0604020202020204" pitchFamily="34" charset="0"/>
                        </a:rPr>
                        <a:t>Type </a:t>
                      </a:r>
                      <a:r>
                        <a:rPr lang="de-DE" sz="1800" b="0" i="0" u="none" strike="noStrike" dirty="0" err="1">
                          <a:solidFill>
                            <a:schemeClr val="tx1"/>
                          </a:solidFill>
                          <a:effectLst/>
                          <a:latin typeface="Arial" panose="020B0604020202020204" pitchFamily="34" charset="0"/>
                          <a:cs typeface="Arial" panose="020B0604020202020204" pitchFamily="34" charset="0"/>
                        </a:rPr>
                        <a:t>of</a:t>
                      </a:r>
                      <a:r>
                        <a:rPr lang="de-DE" sz="1800" b="0" i="0" u="none" strike="noStrike" dirty="0">
                          <a:solidFill>
                            <a:schemeClr val="tx1"/>
                          </a:solidFill>
                          <a:effectLst/>
                          <a:latin typeface="Arial" panose="020B0604020202020204" pitchFamily="34" charset="0"/>
                          <a:cs typeface="Arial" panose="020B0604020202020204" pitchFamily="34" charset="0"/>
                        </a:rPr>
                        <a:t> </a:t>
                      </a:r>
                      <a:r>
                        <a:rPr lang="de-DE" sz="1800" b="0" i="0" u="none" strike="noStrike" dirty="0" err="1">
                          <a:solidFill>
                            <a:schemeClr val="tx1"/>
                          </a:solidFill>
                          <a:effectLst/>
                          <a:latin typeface="Arial" panose="020B0604020202020204" pitchFamily="34" charset="0"/>
                          <a:cs typeface="Arial" panose="020B0604020202020204" pitchFamily="34" charset="0"/>
                        </a:rPr>
                        <a:t>line</a:t>
                      </a:r>
                      <a:r>
                        <a:rPr lang="de-DE" sz="1800" b="0" i="0" u="none" strike="noStrike" dirty="0">
                          <a:solidFill>
                            <a:schemeClr val="tx1"/>
                          </a:solidFill>
                          <a:effectLst/>
                          <a:latin typeface="Arial" panose="020B0604020202020204" pitchFamily="34" charset="0"/>
                          <a:cs typeface="Arial" panose="020B0604020202020204" pitchFamily="34" charset="0"/>
                        </a:rPr>
                        <a:t> / </a:t>
                      </a:r>
                      <a:r>
                        <a:rPr lang="de-DE" sz="1800" b="0" i="0" u="none" strike="noStrike" dirty="0" err="1">
                          <a:solidFill>
                            <a:schemeClr val="tx1"/>
                          </a:solidFill>
                          <a:effectLst/>
                          <a:latin typeface="Arial" panose="020B0604020202020204" pitchFamily="34" charset="0"/>
                          <a:cs typeface="Arial" panose="020B0604020202020204" pitchFamily="34" charset="0"/>
                        </a:rPr>
                        <a:t>family</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20000"/>
                        </a:lnSpc>
                      </a:pPr>
                      <a:r>
                        <a:rPr lang="de-DE" b="0" dirty="0" err="1">
                          <a:solidFill>
                            <a:schemeClr val="tx1"/>
                          </a:solidFill>
                          <a:latin typeface="Arial" panose="020B0604020202020204" pitchFamily="34" charset="0"/>
                          <a:cs typeface="Arial" panose="020B0604020202020204" pitchFamily="34" charset="0"/>
                        </a:rPr>
                        <a:t>Available</a:t>
                      </a:r>
                      <a:r>
                        <a:rPr lang="de-DE" b="0" dirty="0">
                          <a:solidFill>
                            <a:schemeClr val="tx1"/>
                          </a:solidFill>
                          <a:latin typeface="Arial" panose="020B0604020202020204" pitchFamily="34" charset="0"/>
                          <a:cs typeface="Arial" panose="020B0604020202020204" pitchFamily="34" charset="0"/>
                        </a:rPr>
                        <a:t> </a:t>
                      </a:r>
                      <a:r>
                        <a:rPr lang="de-DE" b="0" dirty="0" err="1">
                          <a:solidFill>
                            <a:schemeClr val="tx1"/>
                          </a:solidFill>
                          <a:latin typeface="Arial" panose="020B0604020202020204" pitchFamily="34" charset="0"/>
                          <a:cs typeface="Arial" panose="020B0604020202020204" pitchFamily="34" charset="0"/>
                        </a:rPr>
                        <a:t>Add.V</a:t>
                      </a:r>
                      <a:r>
                        <a:rPr lang="de-DE" b="0" dirty="0">
                          <a:solidFill>
                            <a:schemeClr val="tx1"/>
                          </a:solidFill>
                          <a:latin typeface="Arial" panose="020B0604020202020204" pitchFamily="34" charset="0"/>
                          <a:cs typeface="Arial" panose="020B0604020202020204" pitchFamily="34" charset="0"/>
                        </a:rPr>
                        <a:t>.</a:t>
                      </a:r>
                      <a:endParaRPr lang="en-GB" b="0" baseline="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20000"/>
                        </a:lnSpc>
                      </a:pPr>
                      <a:r>
                        <a:rPr lang="de-DE" b="0" dirty="0">
                          <a:solidFill>
                            <a:schemeClr val="tx1"/>
                          </a:solidFill>
                          <a:latin typeface="Arial" panose="020B0604020202020204" pitchFamily="34" charset="0"/>
                          <a:cs typeface="Arial" panose="020B0604020202020204" pitchFamily="34" charset="0"/>
                        </a:rPr>
                        <a:t>√(h²)</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de-DE" b="0" dirty="0" err="1">
                          <a:solidFill>
                            <a:schemeClr val="tx1"/>
                          </a:solidFill>
                          <a:latin typeface="Arial" panose="020B0604020202020204" pitchFamily="34" charset="0"/>
                          <a:cs typeface="Arial" panose="020B0604020202020204" pitchFamily="34" charset="0"/>
                        </a:rPr>
                        <a:t>Gain</a:t>
                      </a:r>
                      <a:r>
                        <a:rPr lang="de-DE" b="0" dirty="0">
                          <a:solidFill>
                            <a:schemeClr val="tx1"/>
                          </a:solidFill>
                          <a:latin typeface="Arial" panose="020B0604020202020204" pitchFamily="34" charset="0"/>
                          <a:cs typeface="Arial" panose="020B0604020202020204" pitchFamily="34" charset="0"/>
                        </a:rPr>
                        <a:t>*</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62275310"/>
                  </a:ext>
                </a:extLst>
              </a:tr>
              <a:tr h="0">
                <a:tc>
                  <a:txBody>
                    <a:bodyPr/>
                    <a:lstStyle/>
                    <a:p>
                      <a:pPr algn="l" fontAlgn="b">
                        <a:lnSpc>
                          <a:spcPct val="120000"/>
                        </a:lnSpc>
                        <a:spcAft>
                          <a:spcPts val="400"/>
                        </a:spcAft>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F2-derived F4-</a:t>
                      </a:r>
                      <a:r>
                        <a:rPr lang="de-DE" sz="1800" b="0" i="0" u="none" strike="noStrike" dirty="0">
                          <a:solidFill>
                            <a:srgbClr val="FF0000"/>
                          </a:solidFill>
                          <a:effectLst/>
                          <a:latin typeface="Arial" panose="020B0604020202020204" pitchFamily="34" charset="0"/>
                          <a:cs typeface="Arial" panose="020B0604020202020204" pitchFamily="34" charset="0"/>
                        </a:rPr>
                        <a:t>fam</a:t>
                      </a:r>
                      <a:r>
                        <a:rPr lang="de-DE" sz="1800" b="0" i="0" u="none" strike="noStrike" dirty="0">
                          <a:solidFill>
                            <a:schemeClr val="tx1"/>
                          </a:solidFill>
                          <a:effectLst/>
                          <a:latin typeface="Arial" panose="020B0604020202020204" pitchFamily="34" charset="0"/>
                          <a:cs typeface="Arial" panose="020B0604020202020204" pitchFamily="34" charset="0"/>
                        </a:rPr>
                        <a:t>.</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0.667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800" b="0" i="0" u="none" strike="noStrike" dirty="0">
                          <a:solidFill>
                            <a:srgbClr val="FF0000"/>
                          </a:solidFill>
                          <a:effectLst/>
                          <a:latin typeface="Arial" panose="020B0604020202020204" pitchFamily="34" charset="0"/>
                          <a:cs typeface="Arial" panose="020B0604020202020204" pitchFamily="34" charset="0"/>
                        </a:rPr>
                        <a:t>5.62</a:t>
                      </a:r>
                    </a:p>
                  </a:txBody>
                  <a:tcPr marL="4233" marR="4233" marT="423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0975184"/>
                  </a:ext>
                </a:extLst>
              </a:tr>
              <a:tr h="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F3-derived F4-</a:t>
                      </a:r>
                      <a:r>
                        <a:rPr lang="de-DE" sz="1800" b="0" i="0" u="none" strike="noStrike" dirty="0">
                          <a:solidFill>
                            <a:srgbClr val="006600"/>
                          </a:solidFill>
                          <a:effectLst/>
                          <a:latin typeface="Arial" panose="020B0604020202020204" pitchFamily="34" charset="0"/>
                          <a:cs typeface="Arial" panose="020B0604020202020204" pitchFamily="34" charset="0"/>
                        </a:rPr>
                        <a:t>lines</a:t>
                      </a:r>
                      <a:endParaRPr lang="en-GB" sz="1800" b="0" i="0" u="none" strike="noStrike" dirty="0">
                        <a:solidFill>
                          <a:srgbClr val="006600"/>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0.531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de-DE" sz="1800" b="0" i="0" u="none" strike="noStrike" dirty="0">
                          <a:solidFill>
                            <a:srgbClr val="006600"/>
                          </a:solidFill>
                          <a:effectLst/>
                          <a:latin typeface="Arial" panose="020B0604020202020204" pitchFamily="34" charset="0"/>
                          <a:cs typeface="Arial" panose="020B0604020202020204" pitchFamily="34" charset="0"/>
                        </a:rPr>
                        <a:t>5.48</a:t>
                      </a:r>
                      <a:endParaRPr lang="en-GB" sz="1800" b="0" i="0" u="none" strike="noStrike" dirty="0">
                        <a:solidFill>
                          <a:srgbClr val="006600"/>
                        </a:solidFill>
                        <a:effectLst/>
                        <a:latin typeface="Arial" panose="020B0604020202020204" pitchFamily="34" charset="0"/>
                        <a:cs typeface="Arial" panose="020B0604020202020204" pitchFamily="34" charset="0"/>
                      </a:endParaRPr>
                    </a:p>
                  </a:txBody>
                  <a:tcPr marL="4233" marR="4233" marT="423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6166186"/>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F4-plants in F4-lines</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0.102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800" b="0" i="0" u="none" strike="noStrike" dirty="0">
                          <a:solidFill>
                            <a:schemeClr val="tx1"/>
                          </a:solidFill>
                          <a:effectLst/>
                          <a:latin typeface="Arial" panose="020B0604020202020204" pitchFamily="34" charset="0"/>
                          <a:cs typeface="Arial" panose="020B0604020202020204" pitchFamily="34" charset="0"/>
                        </a:rPr>
                        <a:t>0.43</a:t>
                      </a:r>
                    </a:p>
                  </a:txBody>
                  <a:tcPr marL="4233" marR="4233" marT="423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8621309"/>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a:t>
                      </a:r>
                      <a:r>
                        <a:rPr lang="de-DE" sz="1800" b="0" i="0" u="none" strike="noStrike" dirty="0">
                          <a:solidFill>
                            <a:srgbClr val="9933FF"/>
                          </a:solidFill>
                          <a:effectLst/>
                          <a:latin typeface="Arial" panose="020B0604020202020204" pitchFamily="34" charset="0"/>
                          <a:cs typeface="Arial" panose="020B0604020202020204" pitchFamily="34" charset="0"/>
                        </a:rPr>
                        <a:t>F2-individuals</a:t>
                      </a:r>
                      <a:endParaRPr lang="en-GB" sz="1800" b="0" i="0" u="none" strike="noStrike" dirty="0">
                        <a:solidFill>
                          <a:srgbClr val="9933FF"/>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0.199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800" b="0" i="0" u="none" strike="noStrike" dirty="0">
                          <a:solidFill>
                            <a:srgbClr val="9933FF"/>
                          </a:solidFill>
                          <a:effectLst/>
                          <a:latin typeface="Arial" panose="020B0604020202020204" pitchFamily="34" charset="0"/>
                          <a:cs typeface="Arial" panose="020B0604020202020204" pitchFamily="34" charset="0"/>
                        </a:rPr>
                        <a:t>1.68</a:t>
                      </a:r>
                    </a:p>
                  </a:txBody>
                  <a:tcPr marL="4233" marR="4233" marT="423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3574033"/>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a:t>
                      </a:r>
                      <a:r>
                        <a:rPr lang="en-GB" sz="1800" b="0" i="0" u="none" strike="noStrike" noProof="0" dirty="0">
                          <a:solidFill>
                            <a:srgbClr val="0000FF"/>
                          </a:solidFill>
                          <a:effectLst/>
                          <a:latin typeface="Arial" panose="020B0604020202020204" pitchFamily="34" charset="0"/>
                          <a:cs typeface="Arial" panose="020B0604020202020204" pitchFamily="34" charset="0"/>
                        </a:rPr>
                        <a:t>DH-individuals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0.280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800" b="0" i="0" u="none" strike="noStrike" dirty="0">
                          <a:solidFill>
                            <a:srgbClr val="0000FF"/>
                          </a:solidFill>
                          <a:effectLst/>
                          <a:latin typeface="Arial" panose="020B0604020202020204" pitchFamily="34" charset="0"/>
                          <a:cs typeface="Arial" panose="020B0604020202020204" pitchFamily="34" charset="0"/>
                        </a:rPr>
                        <a:t>3.33</a:t>
                      </a:r>
                    </a:p>
                  </a:txBody>
                  <a:tcPr marL="4233" marR="4233" marT="423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6707590"/>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Between</a:t>
                      </a:r>
                      <a:r>
                        <a:rPr lang="de-DE" sz="1800" b="0" i="0" u="none" strike="noStrike" dirty="0">
                          <a:solidFill>
                            <a:schemeClr val="tx1"/>
                          </a:solidFill>
                          <a:effectLst/>
                          <a:latin typeface="Arial" panose="020B0604020202020204" pitchFamily="34" charset="0"/>
                          <a:cs typeface="Arial" panose="020B0604020202020204" pitchFamily="34" charset="0"/>
                        </a:rPr>
                        <a:t> DH-</a:t>
                      </a:r>
                      <a:r>
                        <a:rPr lang="de-DE" sz="1800" b="0" i="0" u="none" strike="noStrike" dirty="0" err="1">
                          <a:solidFill>
                            <a:schemeClr val="tx1"/>
                          </a:solidFill>
                          <a:effectLst/>
                          <a:latin typeface="Arial" panose="020B0604020202020204" pitchFamily="34" charset="0"/>
                          <a:cs typeface="Arial" panose="020B0604020202020204" pitchFamily="34" charset="0"/>
                        </a:rPr>
                        <a:t>lines</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0.789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800" b="0" i="0" u="none" strike="noStrike" dirty="0">
                          <a:solidFill>
                            <a:schemeClr val="tx1"/>
                          </a:solidFill>
                          <a:effectLst/>
                          <a:latin typeface="Arial" panose="020B0604020202020204" pitchFamily="34" charset="0"/>
                          <a:cs typeface="Arial" panose="020B0604020202020204" pitchFamily="34" charset="0"/>
                        </a:rPr>
                        <a:t>9.41</a:t>
                      </a:r>
                    </a:p>
                  </a:txBody>
                  <a:tcPr marL="4233" marR="4233" marT="423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130215"/>
                  </a:ext>
                </a:extLst>
              </a:tr>
            </a:tbl>
          </a:graphicData>
        </a:graphic>
      </p:graphicFrame>
      <p:sp>
        <p:nvSpPr>
          <p:cNvPr id="3" name="TextBox 2"/>
          <p:cNvSpPr txBox="1"/>
          <p:nvPr/>
        </p:nvSpPr>
        <p:spPr>
          <a:xfrm>
            <a:off x="56877" y="30626"/>
            <a:ext cx="12066579"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lvl="0"/>
            <a:r>
              <a:rPr lang="en-GB" sz="2400">
                <a:solidFill>
                  <a:prstClr val="black"/>
                </a:solidFill>
                <a:latin typeface="Arial" panose="020B0604020202020204" pitchFamily="34" charset="0"/>
                <a:cs typeface="Arial" panose="020B0604020202020204" pitchFamily="34" charset="0"/>
              </a:rPr>
              <a:t>Example: Selection α=1%, hence i=2.665. Predicted Gain from Selection.</a:t>
            </a:r>
          </a:p>
        </p:txBody>
      </p:sp>
      <p:sp>
        <p:nvSpPr>
          <p:cNvPr id="2" name="Textfeld 5"/>
          <p:cNvSpPr txBox="1"/>
          <p:nvPr/>
        </p:nvSpPr>
        <p:spPr>
          <a:xfrm>
            <a:off x="11341284" y="65251"/>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18</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1786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877" y="30626"/>
            <a:ext cx="12066579"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Anything speaking against selection between DH-lines?</a:t>
            </a:r>
          </a:p>
        </p:txBody>
      </p:sp>
      <p:sp>
        <p:nvSpPr>
          <p:cNvPr id="4" name="TextBox 3"/>
          <p:cNvSpPr txBox="1"/>
          <p:nvPr/>
        </p:nvSpPr>
        <p:spPr>
          <a:xfrm>
            <a:off x="51019" y="580927"/>
            <a:ext cx="12066579"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 employ estimates of pertinent population parameters to predict gain from selection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G = </a:t>
            </a:r>
            <a:r>
              <a:rPr lang="en-GB"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i</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 h ∙ </a:t>
            </a:r>
            <a:r>
              <a:rPr lang="en-GB"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σ</a:t>
            </a:r>
            <a:r>
              <a:rPr lang="en-GB" baseline="-2500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endParaRPr lang="en-GB" dirty="0">
              <a:latin typeface="Arial" panose="020B0604020202020204" pitchFamily="34" charset="0"/>
              <a:cs typeface="Arial" panose="020B0604020202020204" pitchFamily="34" charset="0"/>
            </a:endParaRPr>
          </a:p>
        </p:txBody>
      </p:sp>
      <p:sp>
        <p:nvSpPr>
          <p:cNvPr id="7" name="TextBox 6"/>
          <p:cNvSpPr txBox="1"/>
          <p:nvPr/>
        </p:nvSpPr>
        <p:spPr>
          <a:xfrm>
            <a:off x="56877" y="3976533"/>
            <a:ext cx="12060721" cy="258532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fontAlgn="b"/>
            <a:r>
              <a:rPr lang="en-GB" dirty="0">
                <a:latin typeface="Arial" panose="020B0604020202020204" pitchFamily="34" charset="0"/>
                <a:cs typeface="Arial" panose="020B0604020202020204" pitchFamily="34" charset="0"/>
              </a:rPr>
              <a:t>Gain is maximum between </a:t>
            </a:r>
            <a:r>
              <a:rPr lang="en-GB" dirty="0">
                <a:solidFill>
                  <a:srgbClr val="0000FF"/>
                </a:solidFill>
                <a:latin typeface="Arial" panose="020B0604020202020204" pitchFamily="34" charset="0"/>
                <a:cs typeface="Arial" panose="020B0604020202020204" pitchFamily="34" charset="0"/>
              </a:rPr>
              <a:t>DH-lines</a:t>
            </a:r>
            <a:r>
              <a:rPr lang="en-GB" dirty="0">
                <a:latin typeface="Arial" panose="020B0604020202020204" pitchFamily="34" charset="0"/>
                <a:cs typeface="Arial" panose="020B0604020202020204" pitchFamily="34" charset="0"/>
              </a:rPr>
              <a:t>. We have maximum genetic variance, no masking genetic variance, With E=3 and decently large plots, we have high h².  </a:t>
            </a:r>
            <a:r>
              <a:rPr lang="en-GB" dirty="0">
                <a:latin typeface="Arial" panose="020B0604020202020204" pitchFamily="34" charset="0"/>
                <a:cs typeface="Arial" panose="020B0604020202020204" pitchFamily="34" charset="0"/>
                <a:sym typeface="Webdings" panose="05030102010509060703" pitchFamily="18" charset="2"/>
              </a:rPr>
              <a:t> </a:t>
            </a:r>
            <a:r>
              <a:rPr lang="en-GB" dirty="0">
                <a:latin typeface="Arial" panose="020B0604020202020204" pitchFamily="34" charset="0"/>
                <a:cs typeface="Arial" panose="020B0604020202020204" pitchFamily="34" charset="0"/>
              </a:rPr>
              <a:t>Any argument speaking against DH-lines? </a:t>
            </a:r>
          </a:p>
          <a:p>
            <a:pPr fontAlgn="b"/>
            <a:r>
              <a:rPr lang="en-GB" dirty="0">
                <a:latin typeface="Arial" panose="020B0604020202020204" pitchFamily="34" charset="0"/>
                <a:cs typeface="Arial" panose="020B0604020202020204" pitchFamily="34" charset="0"/>
                <a:sym typeface="Webdings" panose="05030102010509060703" pitchFamily="18" charset="2"/>
              </a:rPr>
              <a:t> </a:t>
            </a:r>
            <a:r>
              <a:rPr lang="en-GB" dirty="0">
                <a:latin typeface="Arial" panose="020B0604020202020204" pitchFamily="34" charset="0"/>
                <a:cs typeface="Arial" panose="020B0604020202020204" pitchFamily="34" charset="0"/>
              </a:rPr>
              <a:t>Of course, if the species does not allow DH production (e.g. </a:t>
            </a:r>
            <a:r>
              <a:rPr lang="en-GB" i="1" dirty="0">
                <a:latin typeface="Arial" panose="020B0604020202020204" pitchFamily="34" charset="0"/>
                <a:cs typeface="Arial" panose="020B0604020202020204" pitchFamily="34" charset="0"/>
              </a:rPr>
              <a:t>Vicia faba</a:t>
            </a:r>
            <a:r>
              <a:rPr lang="en-GB" dirty="0">
                <a:latin typeface="Arial" panose="020B0604020202020204" pitchFamily="34" charset="0"/>
                <a:cs typeface="Arial" panose="020B0604020202020204" pitchFamily="34" charset="0"/>
              </a:rPr>
              <a:t>, faba bean; recalcitrant species).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sym typeface="Webdings" panose="05030102010509060703" pitchFamily="18" charset="2"/>
              </a:rPr>
              <a:t> </a:t>
            </a:r>
            <a:r>
              <a:rPr lang="en-GB" dirty="0">
                <a:latin typeface="Arial" panose="020B0604020202020204" pitchFamily="34" charset="0"/>
                <a:cs typeface="Arial" panose="020B0604020202020204" pitchFamily="34" charset="0"/>
              </a:rPr>
              <a:t>If during DH-production (</a:t>
            </a:r>
            <a:r>
              <a:rPr lang="en-GB" i="1" dirty="0">
                <a:latin typeface="Arial" panose="020B0604020202020204" pitchFamily="34" charset="0"/>
                <a:cs typeface="Arial" panose="020B0604020202020204" pitchFamily="34" charset="0"/>
              </a:rPr>
              <a:t>via </a:t>
            </a:r>
            <a:r>
              <a:rPr lang="en-GB" dirty="0">
                <a:latin typeface="Arial" panose="020B0604020202020204" pitchFamily="34" charset="0"/>
                <a:cs typeface="Arial" panose="020B0604020202020204" pitchFamily="34" charset="0"/>
              </a:rPr>
              <a:t>petri dish; </a:t>
            </a:r>
            <a:r>
              <a:rPr lang="en-GB" i="1" dirty="0">
                <a:latin typeface="Arial" panose="020B0604020202020204" pitchFamily="34" charset="0"/>
                <a:cs typeface="Arial" panose="020B0604020202020204" pitchFamily="34" charset="0"/>
              </a:rPr>
              <a:t>via</a:t>
            </a:r>
            <a:r>
              <a:rPr lang="en-GB" dirty="0">
                <a:latin typeface="Arial" panose="020B0604020202020204" pitchFamily="34" charset="0"/>
                <a:cs typeface="Arial" panose="020B0604020202020204" pitchFamily="34" charset="0"/>
              </a:rPr>
              <a:t> inducer …), if there was un-intended selection that might impair gain in the agronomic  traits: That could speak against. </a:t>
            </a:r>
            <a:r>
              <a:rPr lang="en-GB" dirty="0">
                <a:solidFill>
                  <a:schemeClr val="tx1">
                    <a:lumMod val="50000"/>
                    <a:lumOff val="50000"/>
                  </a:schemeClr>
                </a:solidFill>
                <a:latin typeface="Arial" panose="020B0604020202020204" pitchFamily="34" charset="0"/>
                <a:cs typeface="Arial" panose="020B0604020202020204" pitchFamily="34" charset="0"/>
              </a:rPr>
              <a:t>Probably this is rarely a problem</a:t>
            </a:r>
            <a:r>
              <a:rPr lang="en-GB" dirty="0">
                <a:latin typeface="Arial" panose="020B0604020202020204" pitchFamily="34" charset="0"/>
                <a:cs typeface="Arial" panose="020B0604020202020204" pitchFamily="34" charset="0"/>
              </a:rPr>
              <a:t>.</a:t>
            </a:r>
          </a:p>
          <a:p>
            <a:pPr fontAlgn="b"/>
            <a:r>
              <a:rPr lang="en-GB" dirty="0">
                <a:latin typeface="Arial" panose="020B0604020202020204" pitchFamily="34" charset="0"/>
                <a:cs typeface="Arial" panose="020B0604020202020204" pitchFamily="34" charset="0"/>
                <a:sym typeface="Webdings" panose="05030102010509060703" pitchFamily="18" charset="2"/>
              </a:rPr>
              <a:t> If we need more than one meiosis (the one from F1 to its DH-establishing gametes) to dissolve unfortunate parental allele-phases, i.e. to realize novel recombined genotypes and useful transgression. Then, selecting between RILs might be better than between DHs (or even decent pre-breeding may be needed; Link und Becker, 2010, 77-80;</a:t>
            </a:r>
            <a:br>
              <a:rPr lang="en-GB" dirty="0">
                <a:latin typeface="Arial" panose="020B0604020202020204" pitchFamily="34" charset="0"/>
                <a:cs typeface="Arial" panose="020B0604020202020204" pitchFamily="34" charset="0"/>
                <a:sym typeface="Webdings" panose="05030102010509060703" pitchFamily="18" charset="2"/>
              </a:rPr>
            </a:br>
            <a:r>
              <a:rPr lang="en-GB" dirty="0">
                <a:latin typeface="Arial" panose="020B0604020202020204" pitchFamily="34" charset="0"/>
                <a:cs typeface="Arial" panose="020B0604020202020204" pitchFamily="34" charset="0"/>
                <a:sym typeface="Webdings" panose="05030102010509060703" pitchFamily="18" charset="2"/>
              </a:rPr>
              <a:t>http://www.saatgut-austria.at/MEDIA/2009_Tagungsband.pdf).</a:t>
            </a:r>
            <a:endParaRPr lang="en-GB" dirty="0">
              <a:latin typeface="Arial" panose="020B0604020202020204" pitchFamily="34" charset="0"/>
              <a:cs typeface="Arial" panose="020B0604020202020204" pitchFamily="34" charset="0"/>
            </a:endParaRPr>
          </a:p>
        </p:txBody>
      </p:sp>
      <p:sp>
        <p:nvSpPr>
          <p:cNvPr id="2" name="Textfeld 5"/>
          <p:cNvSpPr txBox="1"/>
          <p:nvPr/>
        </p:nvSpPr>
        <p:spPr>
          <a:xfrm>
            <a:off x="11374316" y="6327939"/>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19</a:t>
            </a:fld>
            <a:endParaRPr lang="en-GB" sz="2400" dirty="0">
              <a:latin typeface="Arial" panose="020B0604020202020204" pitchFamily="34" charset="0"/>
              <a:cs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983542049"/>
              </p:ext>
            </p:extLst>
          </p:nvPr>
        </p:nvGraphicFramePr>
        <p:xfrm>
          <a:off x="86507" y="997563"/>
          <a:ext cx="2868360" cy="258572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407860">
                  <a:extLst>
                    <a:ext uri="{9D8B030D-6E8A-4147-A177-3AD203B41FA5}">
                      <a16:colId xmlns:a16="http://schemas.microsoft.com/office/drawing/2014/main" val="702961210"/>
                    </a:ext>
                  </a:extLst>
                </a:gridCol>
                <a:gridCol w="1460500">
                  <a:extLst>
                    <a:ext uri="{9D8B030D-6E8A-4147-A177-3AD203B41FA5}">
                      <a16:colId xmlns:a16="http://schemas.microsoft.com/office/drawing/2014/main" val="1313514508"/>
                    </a:ext>
                  </a:extLst>
                </a:gridCol>
              </a:tblGrid>
              <a:tr h="0">
                <a:tc>
                  <a:txBody>
                    <a:bodyPr/>
                    <a:lstStyle/>
                    <a:p>
                      <a:pPr algn="ctr" fontAlgn="b"/>
                      <a:r>
                        <a:rPr lang="de-DE" sz="1800" b="0" i="0" u="none" strike="noStrike" dirty="0">
                          <a:solidFill>
                            <a:schemeClr val="tx1"/>
                          </a:solidFill>
                          <a:effectLst/>
                          <a:latin typeface="Arial" panose="020B0604020202020204" pitchFamily="34" charset="0"/>
                          <a:cs typeface="Arial" panose="020B0604020202020204" pitchFamily="34" charset="0"/>
                        </a:rPr>
                        <a:t>Parameter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b="0" dirty="0">
                          <a:solidFill>
                            <a:schemeClr val="tx1"/>
                          </a:solidFill>
                          <a:latin typeface="Arial" panose="020B0604020202020204" pitchFamily="34" charset="0"/>
                          <a:cs typeface="Arial" panose="020B0604020202020204" pitchFamily="34" charset="0"/>
                        </a:rPr>
                        <a:t>Value</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0975184"/>
                  </a:ext>
                </a:extLst>
              </a:tr>
              <a:tr h="0">
                <a:tc>
                  <a:txBody>
                    <a:bodyPr/>
                    <a:lstStyle/>
                    <a:p>
                      <a:pPr algn="ctr"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A</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10</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6166186"/>
                  </a:ext>
                </a:extLst>
              </a:tr>
              <a:tr h="370840">
                <a:tc>
                  <a:txBody>
                    <a:bodyPr/>
                    <a:lstStyle/>
                    <a:p>
                      <a:pPr algn="ctr"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D</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6</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8621309"/>
                  </a:ext>
                </a:extLst>
              </a:tr>
              <a:tr h="370840">
                <a:tc>
                  <a:txBody>
                    <a:bodyPr/>
                    <a:lstStyle/>
                    <a:p>
                      <a:pPr algn="ctr" fontAlgn="b"/>
                      <a:r>
                        <a:rPr lang="el-GR" sz="1800" b="0" i="0" u="none" strike="noStrike" dirty="0">
                          <a:solidFill>
                            <a:schemeClr val="bg1"/>
                          </a:solidFill>
                          <a:effectLst/>
                          <a:latin typeface="Arial" panose="020B0604020202020204" pitchFamily="34" charset="0"/>
                          <a:cs typeface="Arial" panose="020B0604020202020204" pitchFamily="34" charset="0"/>
                        </a:rPr>
                        <a:t>σ²</a:t>
                      </a:r>
                      <a:r>
                        <a:rPr lang="en-GB" sz="1800" b="0" i="0" u="none" strike="noStrike" baseline="-25000" dirty="0">
                          <a:solidFill>
                            <a:schemeClr val="bg1"/>
                          </a:solidFill>
                          <a:effectLst/>
                          <a:latin typeface="Arial" panose="020B0604020202020204" pitchFamily="34" charset="0"/>
                          <a:cs typeface="Arial" panose="020B0604020202020204" pitchFamily="34" charset="0"/>
                        </a:rPr>
                        <a:t>Epistasis</a:t>
                      </a:r>
                      <a:endParaRPr lang="en-GB" sz="1800" b="0" i="0" u="none" strike="noStrike" dirty="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bg1"/>
                          </a:solidFill>
                          <a:latin typeface="Arial" panose="020B0604020202020204" pitchFamily="34" charset="0"/>
                          <a:cs typeface="Arial" panose="020B0604020202020204" pitchFamily="34" charset="0"/>
                        </a:rPr>
                        <a:t>0</a:t>
                      </a:r>
                      <a:endParaRPr lang="en-GB" dirty="0">
                        <a:solidFill>
                          <a:schemeClr val="bg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3574033"/>
                  </a:ext>
                </a:extLst>
              </a:tr>
              <a:tr h="370840">
                <a:tc>
                  <a:txBody>
                    <a:bodyPr/>
                    <a:lstStyle/>
                    <a:p>
                      <a:pPr algn="ctr"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GE</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24</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6707590"/>
                  </a:ext>
                </a:extLst>
              </a:tr>
              <a:tr h="370840">
                <a:tc>
                  <a:txBody>
                    <a:bodyPr/>
                    <a:lstStyle/>
                    <a:p>
                      <a:pPr algn="ctr"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a:solidFill>
                            <a:schemeClr val="tx1"/>
                          </a:solidFill>
                          <a:effectLst/>
                          <a:latin typeface="Arial" panose="020B0604020202020204" pitchFamily="34" charset="0"/>
                          <a:cs typeface="Arial" panose="020B0604020202020204" pitchFamily="34" charset="0"/>
                        </a:rPr>
                        <a:t>GER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12</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130215"/>
                  </a:ext>
                </a:extLst>
              </a:tr>
              <a:tr h="370840">
                <a:tc>
                  <a:txBody>
                    <a:bodyPr/>
                    <a:lstStyle/>
                    <a:p>
                      <a:pPr algn="ctr" fontAlgn="b"/>
                      <a:r>
                        <a:rPr lang="el-GR" sz="1800" b="0" i="0" u="none" strike="noStrike" dirty="0">
                          <a:solidFill>
                            <a:schemeClr val="tx1"/>
                          </a:solidFill>
                          <a:effectLst/>
                          <a:latin typeface="Arial" panose="020B0604020202020204" pitchFamily="34" charset="0"/>
                          <a:cs typeface="Arial" panose="020B0604020202020204" pitchFamily="34" charset="0"/>
                        </a:rPr>
                        <a:t>σ²</a:t>
                      </a:r>
                      <a:r>
                        <a:rPr lang="en-GB" sz="1800" b="0" i="0" u="none" strike="noStrike" baseline="-25000" dirty="0" err="1">
                          <a:solidFill>
                            <a:schemeClr val="tx1"/>
                          </a:solidFill>
                          <a:effectLst/>
                          <a:latin typeface="Arial" panose="020B0604020202020204" pitchFamily="34" charset="0"/>
                          <a:cs typeface="Arial" panose="020B0604020202020204" pitchFamily="34" charset="0"/>
                        </a:rPr>
                        <a:t>Indiv</a:t>
                      </a:r>
                      <a:r>
                        <a:rPr lang="en-GB" sz="1800" b="0" i="0" u="none" strike="noStrike" baseline="-25000" dirty="0">
                          <a:solidFill>
                            <a:schemeClr val="tx1"/>
                          </a:solidFill>
                          <a:effectLst/>
                          <a:latin typeface="Arial" panose="020B0604020202020204" pitchFamily="34" charset="0"/>
                          <a:cs typeface="Arial" panose="020B0604020202020204" pitchFamily="34" charset="0"/>
                        </a:rPr>
                        <a:t>.(error)</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de-DE" dirty="0">
                          <a:solidFill>
                            <a:schemeClr val="tx1"/>
                          </a:solidFill>
                          <a:latin typeface="Arial" panose="020B0604020202020204" pitchFamily="34" charset="0"/>
                          <a:cs typeface="Arial" panose="020B0604020202020204" pitchFamily="34" charset="0"/>
                        </a:rPr>
                        <a:t>200</a:t>
                      </a:r>
                      <a:endParaRPr lang="en-GB"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81114557"/>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09376413"/>
              </p:ext>
            </p:extLst>
          </p:nvPr>
        </p:nvGraphicFramePr>
        <p:xfrm>
          <a:off x="3592398" y="1101634"/>
          <a:ext cx="8525200" cy="2430864"/>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815167">
                  <a:extLst>
                    <a:ext uri="{9D8B030D-6E8A-4147-A177-3AD203B41FA5}">
                      <a16:colId xmlns:a16="http://schemas.microsoft.com/office/drawing/2014/main" val="702961210"/>
                    </a:ext>
                  </a:extLst>
                </a:gridCol>
                <a:gridCol w="1905000">
                  <a:extLst>
                    <a:ext uri="{9D8B030D-6E8A-4147-A177-3AD203B41FA5}">
                      <a16:colId xmlns:a16="http://schemas.microsoft.com/office/drawing/2014/main" val="1313514508"/>
                    </a:ext>
                  </a:extLst>
                </a:gridCol>
                <a:gridCol w="2070100">
                  <a:extLst>
                    <a:ext uri="{9D8B030D-6E8A-4147-A177-3AD203B41FA5}">
                      <a16:colId xmlns:a16="http://schemas.microsoft.com/office/drawing/2014/main" val="326988629"/>
                    </a:ext>
                  </a:extLst>
                </a:gridCol>
                <a:gridCol w="1734933">
                  <a:extLst>
                    <a:ext uri="{9D8B030D-6E8A-4147-A177-3AD203B41FA5}">
                      <a16:colId xmlns:a16="http://schemas.microsoft.com/office/drawing/2014/main" val="1873619411"/>
                    </a:ext>
                  </a:extLst>
                </a:gridCol>
              </a:tblGrid>
              <a:tr h="294614">
                <a:tc>
                  <a:txBody>
                    <a:bodyPr/>
                    <a:lstStyle/>
                    <a:p>
                      <a:pPr algn="l" fontAlgn="b">
                        <a:lnSpc>
                          <a:spcPct val="120000"/>
                        </a:lnSpc>
                      </a:pPr>
                      <a:r>
                        <a:rPr lang="de-DE" sz="1800" b="0" i="0" u="none" strike="noStrike" dirty="0">
                          <a:solidFill>
                            <a:schemeClr val="tx1"/>
                          </a:solidFill>
                          <a:effectLst/>
                          <a:latin typeface="Arial" panose="020B0604020202020204" pitchFamily="34" charset="0"/>
                          <a:cs typeface="Arial" panose="020B0604020202020204" pitchFamily="34" charset="0"/>
                        </a:rPr>
                        <a:t>Type </a:t>
                      </a:r>
                      <a:r>
                        <a:rPr lang="de-DE" sz="1800" b="0" i="0" u="none" strike="noStrike" dirty="0" err="1">
                          <a:solidFill>
                            <a:schemeClr val="tx1"/>
                          </a:solidFill>
                          <a:effectLst/>
                          <a:latin typeface="Arial" panose="020B0604020202020204" pitchFamily="34" charset="0"/>
                          <a:cs typeface="Arial" panose="020B0604020202020204" pitchFamily="34" charset="0"/>
                        </a:rPr>
                        <a:t>of</a:t>
                      </a:r>
                      <a:r>
                        <a:rPr lang="de-DE" sz="1800" b="0" i="0" u="none" strike="noStrike" dirty="0">
                          <a:solidFill>
                            <a:schemeClr val="tx1"/>
                          </a:solidFill>
                          <a:effectLst/>
                          <a:latin typeface="Arial" panose="020B0604020202020204" pitchFamily="34" charset="0"/>
                          <a:cs typeface="Arial" panose="020B0604020202020204" pitchFamily="34" charset="0"/>
                        </a:rPr>
                        <a:t> </a:t>
                      </a:r>
                      <a:r>
                        <a:rPr lang="de-DE" sz="1800" b="0" i="0" u="none" strike="noStrike" dirty="0" err="1">
                          <a:solidFill>
                            <a:schemeClr val="tx1"/>
                          </a:solidFill>
                          <a:effectLst/>
                          <a:latin typeface="Arial" panose="020B0604020202020204" pitchFamily="34" charset="0"/>
                          <a:cs typeface="Arial" panose="020B0604020202020204" pitchFamily="34" charset="0"/>
                        </a:rPr>
                        <a:t>line</a:t>
                      </a:r>
                      <a:r>
                        <a:rPr lang="de-DE" sz="1800" b="0" i="0" u="none" strike="noStrike" dirty="0">
                          <a:solidFill>
                            <a:schemeClr val="tx1"/>
                          </a:solidFill>
                          <a:effectLst/>
                          <a:latin typeface="Arial" panose="020B0604020202020204" pitchFamily="34" charset="0"/>
                          <a:cs typeface="Arial" panose="020B0604020202020204" pitchFamily="34" charset="0"/>
                        </a:rPr>
                        <a:t> / </a:t>
                      </a:r>
                      <a:r>
                        <a:rPr lang="de-DE" sz="1800" b="0" i="0" u="none" strike="noStrike" dirty="0" err="1">
                          <a:solidFill>
                            <a:schemeClr val="tx1"/>
                          </a:solidFill>
                          <a:effectLst/>
                          <a:latin typeface="Arial" panose="020B0604020202020204" pitchFamily="34" charset="0"/>
                          <a:cs typeface="Arial" panose="020B0604020202020204" pitchFamily="34" charset="0"/>
                        </a:rPr>
                        <a:t>family</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20000"/>
                        </a:lnSpc>
                      </a:pPr>
                      <a:r>
                        <a:rPr lang="de-DE" b="0" dirty="0" err="1">
                          <a:solidFill>
                            <a:schemeClr val="tx1"/>
                          </a:solidFill>
                          <a:latin typeface="Arial" panose="020B0604020202020204" pitchFamily="34" charset="0"/>
                          <a:cs typeface="Arial" panose="020B0604020202020204" pitchFamily="34" charset="0"/>
                        </a:rPr>
                        <a:t>Available</a:t>
                      </a:r>
                      <a:r>
                        <a:rPr lang="de-DE" b="0" dirty="0">
                          <a:solidFill>
                            <a:schemeClr val="tx1"/>
                          </a:solidFill>
                          <a:latin typeface="Arial" panose="020B0604020202020204" pitchFamily="34" charset="0"/>
                          <a:cs typeface="Arial" panose="020B0604020202020204" pitchFamily="34" charset="0"/>
                        </a:rPr>
                        <a:t> Add. V.</a:t>
                      </a:r>
                      <a:endParaRPr lang="en-GB" b="0" baseline="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20000"/>
                        </a:lnSpc>
                      </a:pPr>
                      <a:r>
                        <a:rPr lang="de-DE" b="0" dirty="0">
                          <a:solidFill>
                            <a:schemeClr val="tx1"/>
                          </a:solidFill>
                          <a:latin typeface="Arial" panose="020B0604020202020204" pitchFamily="34" charset="0"/>
                          <a:cs typeface="Arial" panose="020B0604020202020204" pitchFamily="34" charset="0"/>
                        </a:rPr>
                        <a:t>h²</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de-DE" b="0" dirty="0" err="1">
                          <a:solidFill>
                            <a:schemeClr val="tx1"/>
                          </a:solidFill>
                          <a:latin typeface="Arial" panose="020B0604020202020204" pitchFamily="34" charset="0"/>
                          <a:cs typeface="Arial" panose="020B0604020202020204" pitchFamily="34" charset="0"/>
                        </a:rPr>
                        <a:t>Gain</a:t>
                      </a:r>
                      <a:r>
                        <a:rPr lang="de-DE" b="0" dirty="0">
                          <a:solidFill>
                            <a:schemeClr val="tx1"/>
                          </a:solidFill>
                          <a:latin typeface="Arial" panose="020B0604020202020204" pitchFamily="34" charset="0"/>
                          <a:cs typeface="Arial" panose="020B0604020202020204" pitchFamily="34" charset="0"/>
                        </a:rPr>
                        <a:t>*</a:t>
                      </a:r>
                      <a:endParaRPr lang="en-GB" b="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62275310"/>
                  </a:ext>
                </a:extLst>
              </a:tr>
              <a:tr h="0">
                <a:tc>
                  <a:txBody>
                    <a:bodyPr/>
                    <a:lstStyle/>
                    <a:p>
                      <a:pPr algn="l" fontAlgn="b">
                        <a:lnSpc>
                          <a:spcPct val="120000"/>
                        </a:lnSpc>
                        <a:spcAft>
                          <a:spcPts val="400"/>
                        </a:spcAft>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F2-derived F4-fam.</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0.445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800" b="0" i="0" u="none" strike="noStrike" dirty="0">
                          <a:solidFill>
                            <a:srgbClr val="000000"/>
                          </a:solidFill>
                          <a:effectLst/>
                          <a:latin typeface="Arial" panose="020B0604020202020204" pitchFamily="34" charset="0"/>
                          <a:cs typeface="Arial" panose="020B0604020202020204" pitchFamily="34" charset="0"/>
                        </a:rPr>
                        <a:t>5.62</a:t>
                      </a:r>
                    </a:p>
                  </a:txBody>
                  <a:tcPr marL="4233" marR="4233" marT="423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50975184"/>
                  </a:ext>
                </a:extLst>
              </a:tr>
              <a:tr h="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F3-derived F4-lines</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0.282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de-DE" sz="1800" b="0" i="0" u="none" strike="noStrike" dirty="0">
                          <a:solidFill>
                            <a:srgbClr val="000000"/>
                          </a:solidFill>
                          <a:effectLst/>
                          <a:latin typeface="Arial" panose="020B0604020202020204" pitchFamily="34" charset="0"/>
                          <a:cs typeface="Arial" panose="020B0604020202020204" pitchFamily="34" charset="0"/>
                        </a:rPr>
                        <a:t>5.48</a:t>
                      </a:r>
                      <a:endParaRPr lang="en-GB" sz="1800" b="0" i="0" u="none" strike="noStrike" dirty="0">
                        <a:solidFill>
                          <a:srgbClr val="000000"/>
                        </a:solidFill>
                        <a:effectLst/>
                        <a:latin typeface="Arial" panose="020B0604020202020204" pitchFamily="34" charset="0"/>
                        <a:cs typeface="Arial" panose="020B0604020202020204" pitchFamily="34" charset="0"/>
                      </a:endParaRPr>
                    </a:p>
                  </a:txBody>
                  <a:tcPr marL="4233" marR="4233" marT="423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6166186"/>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Within</a:t>
                      </a:r>
                      <a:r>
                        <a:rPr lang="de-DE" sz="1800" b="0" i="0" u="none" strike="noStrike" dirty="0">
                          <a:solidFill>
                            <a:schemeClr val="tx1"/>
                          </a:solidFill>
                          <a:effectLst/>
                          <a:latin typeface="Arial" panose="020B0604020202020204" pitchFamily="34" charset="0"/>
                          <a:cs typeface="Arial" panose="020B0604020202020204" pitchFamily="34" charset="0"/>
                        </a:rPr>
                        <a:t> F4-lines</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0.010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800" b="0" i="0" u="none" strike="noStrike" dirty="0">
                          <a:solidFill>
                            <a:srgbClr val="000000"/>
                          </a:solidFill>
                          <a:effectLst/>
                          <a:latin typeface="Arial" panose="020B0604020202020204" pitchFamily="34" charset="0"/>
                          <a:cs typeface="Arial" panose="020B0604020202020204" pitchFamily="34" charset="0"/>
                        </a:rPr>
                        <a:t>0.42</a:t>
                      </a:r>
                    </a:p>
                  </a:txBody>
                  <a:tcPr marL="4233" marR="4233" marT="423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8621309"/>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F2-individuals</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0.040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800" b="0" i="0" u="none" strike="noStrike" dirty="0">
                          <a:solidFill>
                            <a:srgbClr val="000000"/>
                          </a:solidFill>
                          <a:effectLst/>
                          <a:latin typeface="Arial" panose="020B0604020202020204" pitchFamily="34" charset="0"/>
                          <a:cs typeface="Arial" panose="020B0604020202020204" pitchFamily="34" charset="0"/>
                        </a:rPr>
                        <a:t>1.69</a:t>
                      </a:r>
                    </a:p>
                  </a:txBody>
                  <a:tcPr marL="4233" marR="4233" marT="423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3574033"/>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chemeClr val="tx1"/>
                          </a:solidFill>
                          <a:effectLst/>
                          <a:latin typeface="Arial" panose="020B0604020202020204" pitchFamily="34" charset="0"/>
                          <a:cs typeface="Arial" panose="020B0604020202020204" pitchFamily="34" charset="0"/>
                        </a:rPr>
                        <a:t>Betw</a:t>
                      </a:r>
                      <a:r>
                        <a:rPr lang="de-DE" sz="1800" b="0" i="0" u="none" strike="noStrike" dirty="0">
                          <a:solidFill>
                            <a:schemeClr val="tx1"/>
                          </a:solidFill>
                          <a:effectLst/>
                          <a:latin typeface="Arial" panose="020B0604020202020204" pitchFamily="34" charset="0"/>
                          <a:cs typeface="Arial" panose="020B0604020202020204" pitchFamily="34" charset="0"/>
                        </a:rPr>
                        <a:t>. DH-</a:t>
                      </a:r>
                      <a:r>
                        <a:rPr lang="de-DE" sz="1800" b="0" i="0" u="none" strike="noStrike" dirty="0" err="1">
                          <a:solidFill>
                            <a:schemeClr val="tx1"/>
                          </a:solidFill>
                          <a:effectLst/>
                          <a:latin typeface="Arial" panose="020B0604020202020204" pitchFamily="34" charset="0"/>
                          <a:cs typeface="Arial" panose="020B0604020202020204" pitchFamily="34" charset="0"/>
                        </a:rPr>
                        <a:t>individuals</a:t>
                      </a:r>
                      <a:endParaRPr lang="en-GB" sz="1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chemeClr val="tx1"/>
                          </a:solidFill>
                          <a:effectLst/>
                          <a:latin typeface="Arial" panose="020B0604020202020204" pitchFamily="34" charset="0"/>
                          <a:cs typeface="Arial" panose="020B0604020202020204" pitchFamily="34" charset="0"/>
                        </a:rPr>
                        <a:t>0.078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800" b="0" i="0" u="none" strike="noStrike" dirty="0">
                          <a:solidFill>
                            <a:srgbClr val="000000"/>
                          </a:solidFill>
                          <a:effectLst/>
                          <a:latin typeface="Arial" panose="020B0604020202020204" pitchFamily="34" charset="0"/>
                          <a:cs typeface="Arial" panose="020B0604020202020204" pitchFamily="34" charset="0"/>
                        </a:rPr>
                        <a:t>3.33</a:t>
                      </a:r>
                    </a:p>
                  </a:txBody>
                  <a:tcPr marL="4233" marR="4233" marT="423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6707590"/>
                  </a:ext>
                </a:extLst>
              </a:tr>
              <a:tr h="370840">
                <a:tc>
                  <a:txBody>
                    <a:bodyPr/>
                    <a:lstStyle/>
                    <a:p>
                      <a:pPr marL="0" marR="0" lvl="0" indent="0" algn="l" defTabSz="914400" rtl="0" eaLnBrk="1" fontAlgn="b" latinLnBrk="0" hangingPunct="1">
                        <a:lnSpc>
                          <a:spcPct val="120000"/>
                        </a:lnSpc>
                        <a:spcBef>
                          <a:spcPts val="0"/>
                        </a:spcBef>
                        <a:spcAft>
                          <a:spcPts val="400"/>
                        </a:spcAft>
                        <a:buClrTx/>
                        <a:buSzTx/>
                        <a:buFontTx/>
                        <a:buNone/>
                        <a:tabLst/>
                        <a:defRPr/>
                      </a:pPr>
                      <a:r>
                        <a:rPr lang="de-DE" sz="1800" b="0" i="0" u="none" strike="noStrike" dirty="0" err="1">
                          <a:solidFill>
                            <a:srgbClr val="0000FF"/>
                          </a:solidFill>
                          <a:effectLst/>
                          <a:latin typeface="Arial" panose="020B0604020202020204" pitchFamily="34" charset="0"/>
                          <a:cs typeface="Arial" panose="020B0604020202020204" pitchFamily="34" charset="0"/>
                        </a:rPr>
                        <a:t>Between</a:t>
                      </a:r>
                      <a:r>
                        <a:rPr lang="de-DE" sz="1800" b="0" i="0" u="none" strike="noStrike" dirty="0">
                          <a:solidFill>
                            <a:srgbClr val="0000FF"/>
                          </a:solidFill>
                          <a:effectLst/>
                          <a:latin typeface="Arial" panose="020B0604020202020204" pitchFamily="34" charset="0"/>
                          <a:cs typeface="Arial" panose="020B0604020202020204" pitchFamily="34" charset="0"/>
                        </a:rPr>
                        <a:t> DH-</a:t>
                      </a:r>
                      <a:r>
                        <a:rPr lang="de-DE" sz="1800" b="0" i="0" u="none" strike="noStrike" dirty="0" err="1">
                          <a:solidFill>
                            <a:srgbClr val="0000FF"/>
                          </a:solidFill>
                          <a:effectLst/>
                          <a:latin typeface="Arial" panose="020B0604020202020204" pitchFamily="34" charset="0"/>
                          <a:cs typeface="Arial" panose="020B0604020202020204" pitchFamily="34" charset="0"/>
                        </a:rPr>
                        <a:t>lines</a:t>
                      </a:r>
                      <a:endParaRPr lang="en-GB" sz="1800" b="0" i="0" u="none" strike="noStrike" dirty="0">
                        <a:solidFill>
                          <a:srgbClr val="0000FF"/>
                        </a:solidFill>
                        <a:effectLst/>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00"/>
                          </a:solidFill>
                          <a:effectLst/>
                          <a:latin typeface="Arial" panose="020B0604020202020204" pitchFamily="34" charset="0"/>
                          <a:cs typeface="Arial" panose="020B0604020202020204" pitchFamily="34" charset="0"/>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lnSpc>
                          <a:spcPct val="120000"/>
                        </a:lnSpc>
                        <a:spcAft>
                          <a:spcPts val="400"/>
                        </a:spcAft>
                      </a:pPr>
                      <a:r>
                        <a:rPr lang="en-GB" sz="1800" b="0" i="0" u="none" strike="noStrike" dirty="0">
                          <a:solidFill>
                            <a:srgbClr val="0000FF"/>
                          </a:solidFill>
                          <a:effectLst/>
                          <a:latin typeface="Arial" panose="020B0604020202020204" pitchFamily="34" charset="0"/>
                          <a:cs typeface="Arial" panose="020B0604020202020204" pitchFamily="34" charset="0"/>
                        </a:rPr>
                        <a:t>0.623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800" b="0" i="0" u="none" strike="noStrike" dirty="0">
                          <a:solidFill>
                            <a:srgbClr val="0000FF"/>
                          </a:solidFill>
                          <a:effectLst/>
                          <a:latin typeface="Arial" panose="020B0604020202020204" pitchFamily="34" charset="0"/>
                          <a:cs typeface="Arial" panose="020B0604020202020204" pitchFamily="34" charset="0"/>
                        </a:rPr>
                        <a:t>9.41</a:t>
                      </a:r>
                    </a:p>
                  </a:txBody>
                  <a:tcPr marL="4233" marR="4233" marT="4233"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130215"/>
                  </a:ext>
                </a:extLst>
              </a:tr>
            </a:tbl>
          </a:graphicData>
        </a:graphic>
      </p:graphicFrame>
    </p:spTree>
    <p:extLst>
      <p:ext uri="{BB962C8B-B14F-4D97-AF65-F5344CB8AC3E}">
        <p14:creationId xmlns:p14="http://schemas.microsoft.com/office/powerpoint/2010/main" val="1669604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02" name="TextBox 501"/>
              <p:cNvSpPr txBox="1"/>
              <p:nvPr/>
            </p:nvSpPr>
            <p:spPr>
              <a:xfrm>
                <a:off x="6900333" y="999104"/>
                <a:ext cx="5182598" cy="575349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663300"/>
                    </a:solidFill>
                    <a:latin typeface="Arial" panose="020B0604020202020204" pitchFamily="34" charset="0"/>
                    <a:cs typeface="Arial" panose="020B0604020202020204" pitchFamily="34" charset="0"/>
                  </a:rPr>
                  <a:t>Intended µ</a:t>
                </a:r>
                <a:r>
                  <a:rPr lang="en-GB" baseline="-25000" dirty="0">
                    <a:solidFill>
                      <a:srgbClr val="663300"/>
                    </a:solidFill>
                    <a:latin typeface="Arial" panose="020B0604020202020204" pitchFamily="34" charset="0"/>
                    <a:cs typeface="Arial" panose="020B0604020202020204" pitchFamily="34" charset="0"/>
                  </a:rPr>
                  <a:t>G</a:t>
                </a:r>
                <a:r>
                  <a:rPr lang="en-GB" dirty="0">
                    <a:solidFill>
                      <a:srgbClr val="663300"/>
                    </a:solidFill>
                    <a:latin typeface="Arial" panose="020B0604020202020204" pitchFamily="34" charset="0"/>
                    <a:cs typeface="Arial" panose="020B0604020202020204" pitchFamily="34" charset="0"/>
                  </a:rPr>
                  <a:t>= 50 		Realized µ</a:t>
                </a:r>
                <a:r>
                  <a:rPr lang="en-GB" baseline="-25000" dirty="0">
                    <a:solidFill>
                      <a:srgbClr val="663300"/>
                    </a:solidFill>
                    <a:latin typeface="Arial" panose="020B0604020202020204" pitchFamily="34" charset="0"/>
                    <a:cs typeface="Arial" panose="020B0604020202020204" pitchFamily="34" charset="0"/>
                  </a:rPr>
                  <a:t>G</a:t>
                </a:r>
                <a:r>
                  <a:rPr lang="en-GB" dirty="0">
                    <a:solidFill>
                      <a:srgbClr val="663300"/>
                    </a:solidFill>
                    <a:latin typeface="Arial" panose="020B0604020202020204" pitchFamily="34" charset="0"/>
                    <a:cs typeface="Arial" panose="020B0604020202020204" pitchFamily="34" charset="0"/>
                  </a:rPr>
                  <a:t>= 50.1</a:t>
                </a:r>
              </a:p>
              <a:p>
                <a:r>
                  <a:rPr lang="en-GB" dirty="0">
                    <a:solidFill>
                      <a:srgbClr val="663300"/>
                    </a:solidFill>
                    <a:latin typeface="Arial" panose="020B0604020202020204" pitchFamily="34" charset="0"/>
                    <a:cs typeface="Arial" panose="020B0604020202020204" pitchFamily="34" charset="0"/>
                  </a:rPr>
                  <a:t>Intended µ</a:t>
                </a:r>
                <a:r>
                  <a:rPr lang="en-GB" baseline="-25000" dirty="0">
                    <a:solidFill>
                      <a:srgbClr val="663300"/>
                    </a:solidFill>
                    <a:latin typeface="Arial" panose="020B0604020202020204" pitchFamily="34" charset="0"/>
                    <a:cs typeface="Arial" panose="020B0604020202020204" pitchFamily="34" charset="0"/>
                  </a:rPr>
                  <a:t>P</a:t>
                </a:r>
                <a:r>
                  <a:rPr lang="en-GB" dirty="0">
                    <a:solidFill>
                      <a:srgbClr val="663300"/>
                    </a:solidFill>
                    <a:latin typeface="Arial" panose="020B0604020202020204" pitchFamily="34" charset="0"/>
                    <a:cs typeface="Arial" panose="020B0604020202020204" pitchFamily="34" charset="0"/>
                  </a:rPr>
                  <a:t>= 50 		Realized µ</a:t>
                </a:r>
                <a:r>
                  <a:rPr lang="en-GB" baseline="-25000" dirty="0">
                    <a:solidFill>
                      <a:srgbClr val="663300"/>
                    </a:solidFill>
                    <a:latin typeface="Arial" panose="020B0604020202020204" pitchFamily="34" charset="0"/>
                    <a:cs typeface="Arial" panose="020B0604020202020204" pitchFamily="34" charset="0"/>
                  </a:rPr>
                  <a:t>G</a:t>
                </a:r>
                <a:r>
                  <a:rPr lang="en-GB" dirty="0">
                    <a:solidFill>
                      <a:srgbClr val="663300"/>
                    </a:solidFill>
                    <a:latin typeface="Arial" panose="020B0604020202020204" pitchFamily="34" charset="0"/>
                    <a:cs typeface="Arial" panose="020B0604020202020204" pitchFamily="34" charset="0"/>
                  </a:rPr>
                  <a:t>= 50.9</a:t>
                </a:r>
              </a:p>
              <a:p>
                <a:r>
                  <a:rPr lang="en-GB" dirty="0">
                    <a:latin typeface="Arial" panose="020B0604020202020204" pitchFamily="34" charset="0"/>
                    <a:cs typeface="Arial" panose="020B0604020202020204" pitchFamily="34" charset="0"/>
                  </a:rPr>
                  <a:t>Intended 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 20  	Realized 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 20.9</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Intended σ²</a:t>
                </a:r>
                <a:r>
                  <a:rPr lang="en-GB" baseline="-25000" dirty="0">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 236  	Realized σ²</a:t>
                </a:r>
                <a:r>
                  <a:rPr lang="en-GB" baseline="-25000" dirty="0">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241.4</a:t>
                </a:r>
              </a:p>
              <a:p>
                <a:r>
                  <a:rPr lang="en-GB" dirty="0">
                    <a:latin typeface="Arial" panose="020B0604020202020204" pitchFamily="34" charset="0"/>
                    <a:cs typeface="Arial" panose="020B0604020202020204" pitchFamily="34" charset="0"/>
                  </a:rPr>
                  <a:t>Intended σ²</a:t>
                </a:r>
                <a:r>
                  <a:rPr lang="en-GB" baseline="-25000" dirty="0">
                    <a:latin typeface="Arial" panose="020B0604020202020204" pitchFamily="34" charset="0"/>
                    <a:cs typeface="Arial" panose="020B0604020202020204" pitchFamily="34" charset="0"/>
                  </a:rPr>
                  <a:t>P</a:t>
                </a:r>
                <a:r>
                  <a:rPr lang="en-GB" dirty="0">
                    <a:latin typeface="Arial" panose="020B0604020202020204" pitchFamily="34" charset="0"/>
                    <a:cs typeface="Arial" panose="020B0604020202020204" pitchFamily="34" charset="0"/>
                  </a:rPr>
                  <a:t> = 256 	Realized σ²</a:t>
                </a:r>
                <a:r>
                  <a:rPr lang="en-GB" baseline="-25000" dirty="0">
                    <a:latin typeface="Arial" panose="020B0604020202020204" pitchFamily="34" charset="0"/>
                    <a:cs typeface="Arial" panose="020B0604020202020204" pitchFamily="34" charset="0"/>
                  </a:rPr>
                  <a:t>P</a:t>
                </a:r>
                <a:r>
                  <a:rPr lang="en-GB" dirty="0">
                    <a:latin typeface="Arial" panose="020B0604020202020204" pitchFamily="34" charset="0"/>
                    <a:cs typeface="Arial" panose="020B0604020202020204" pitchFamily="34" charset="0"/>
                  </a:rPr>
                  <a:t> = 262.3</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Intended r</a:t>
                </a:r>
                <a:r>
                  <a:rPr lang="en-GB" baseline="-25000" dirty="0">
                    <a:latin typeface="Arial" panose="020B0604020202020204" pitchFamily="34" charset="0"/>
                    <a:cs typeface="Arial" panose="020B0604020202020204" pitchFamily="34" charset="0"/>
                  </a:rPr>
                  <a:t>(G;P)=</a:t>
                </a:r>
                <a:r>
                  <a:rPr lang="en-GB" dirty="0">
                    <a:latin typeface="Arial" panose="020B0604020202020204" pitchFamily="34" charset="0"/>
                    <a:cs typeface="Arial" panose="020B0604020202020204" pitchFamily="34" charset="0"/>
                  </a:rPr>
                  <a:t>20 / (</a:t>
                </a:r>
                <a14:m>
                  <m:oMath xmlns:m="http://schemas.openxmlformats.org/officeDocument/2006/math">
                    <m:rad>
                      <m:radPr>
                        <m:degHide m:val="on"/>
                        <m:ctrlPr>
                          <a:rPr lang="en-GB" i="1">
                            <a:latin typeface="Cambria Math" panose="02040503050406030204" pitchFamily="18" charset="0"/>
                          </a:rPr>
                        </m:ctrlPr>
                      </m:radPr>
                      <m:deg/>
                      <m:e>
                        <m:r>
                          <a:rPr lang="de-DE">
                            <a:latin typeface="Cambria Math" panose="02040503050406030204" pitchFamily="18" charset="0"/>
                          </a:rPr>
                          <m:t>20</m:t>
                        </m:r>
                      </m:e>
                    </m:rad>
                  </m:oMath>
                </a14:m>
                <a:r>
                  <a:rPr lang="en-GB" dirty="0">
                    <a:latin typeface="Arial" panose="020B0604020202020204" pitchFamily="34" charset="0"/>
                    <a:cs typeface="Arial" panose="020B0604020202020204" pitchFamily="34" charset="0"/>
                  </a:rPr>
                  <a:t>∙ </a:t>
                </a:r>
                <a14:m>
                  <m:oMath xmlns:m="http://schemas.openxmlformats.org/officeDocument/2006/math">
                    <m:rad>
                      <m:radPr>
                        <m:degHide m:val="on"/>
                        <m:ctrlPr>
                          <a:rPr lang="en-GB" i="1">
                            <a:latin typeface="Cambria Math" panose="02040503050406030204" pitchFamily="18" charset="0"/>
                          </a:rPr>
                        </m:ctrlPr>
                      </m:radPr>
                      <m:deg/>
                      <m:e>
                        <m:r>
                          <a:rPr lang="de-DE">
                            <a:latin typeface="Cambria Math" panose="02040503050406030204" pitchFamily="18" charset="0"/>
                          </a:rPr>
                          <m:t>2</m:t>
                        </m:r>
                        <m:r>
                          <a:rPr lang="de-DE" b="0" i="0" smtClean="0">
                            <a:latin typeface="Cambria Math" panose="02040503050406030204" pitchFamily="18" charset="0"/>
                          </a:rPr>
                          <m:t>56</m:t>
                        </m:r>
                      </m:e>
                    </m:rad>
                  </m:oMath>
                </a14:m>
                <a:r>
                  <a:rPr lang="en-GB" dirty="0">
                    <a:latin typeface="Arial" panose="020B0604020202020204" pitchFamily="34" charset="0"/>
                    <a:cs typeface="Arial" panose="020B0604020202020204" pitchFamily="34" charset="0"/>
                  </a:rPr>
                  <a:t>) = 0.2795</a:t>
                </a:r>
              </a:p>
              <a:p>
                <a:r>
                  <a:rPr lang="en-GB" dirty="0">
                    <a:latin typeface="Arial" panose="020B0604020202020204" pitchFamily="34" charset="0"/>
                    <a:cs typeface="Arial" panose="020B0604020202020204" pitchFamily="34" charset="0"/>
                  </a:rPr>
                  <a:t>Intended R²</a:t>
                </a:r>
                <a:r>
                  <a:rPr lang="en-GB" baseline="-25000" dirty="0">
                    <a:latin typeface="Arial" panose="020B0604020202020204" pitchFamily="34" charset="0"/>
                    <a:cs typeface="Arial" panose="020B0604020202020204" pitchFamily="34" charset="0"/>
                  </a:rPr>
                  <a:t>(G;P)= </a:t>
                </a:r>
                <a:r>
                  <a:rPr lang="en-GB" dirty="0">
                    <a:latin typeface="Arial" panose="020B0604020202020204" pitchFamily="34" charset="0"/>
                    <a:cs typeface="Arial" panose="020B0604020202020204" pitchFamily="34" charset="0"/>
                  </a:rPr>
                  <a:t>0.2795² = 0.0781</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Realized r</a:t>
                </a:r>
                <a:r>
                  <a:rPr lang="en-GB" baseline="-25000" dirty="0">
                    <a:latin typeface="Arial" panose="020B0604020202020204" pitchFamily="34" charset="0"/>
                    <a:cs typeface="Arial" panose="020B0604020202020204" pitchFamily="34" charset="0"/>
                  </a:rPr>
                  <a:t>(G;P)</a:t>
                </a:r>
                <a:r>
                  <a:rPr lang="en-GB" dirty="0">
                    <a:latin typeface="Arial" panose="020B0604020202020204" pitchFamily="34" charset="0"/>
                    <a:cs typeface="Arial" panose="020B0604020202020204" pitchFamily="34" charset="0"/>
                  </a:rPr>
                  <a:t>	= 0.2715</a:t>
                </a:r>
              </a:p>
              <a:p>
                <a:r>
                  <a:rPr lang="en-GB" dirty="0">
                    <a:latin typeface="Arial" panose="020B0604020202020204" pitchFamily="34" charset="0"/>
                    <a:cs typeface="Arial" panose="020B0604020202020204" pitchFamily="34" charset="0"/>
                  </a:rPr>
                  <a:t>Realized R²</a:t>
                </a:r>
                <a:r>
                  <a:rPr lang="en-GB" baseline="-25000" dirty="0">
                    <a:latin typeface="Arial" panose="020B0604020202020204" pitchFamily="34" charset="0"/>
                    <a:cs typeface="Arial" panose="020B0604020202020204" pitchFamily="34" charset="0"/>
                  </a:rPr>
                  <a:t>(G;P)	</a:t>
                </a:r>
                <a:r>
                  <a:rPr lang="en-GB" dirty="0">
                    <a:latin typeface="Arial" panose="020B0604020202020204" pitchFamily="34" charset="0"/>
                    <a:cs typeface="Arial" panose="020B0604020202020204" pitchFamily="34" charset="0"/>
                  </a:rPr>
                  <a:t>= 0.0737</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solidFill>
                      <a:srgbClr val="0000FF"/>
                    </a:solidFill>
                    <a:latin typeface="Arial" panose="020B0604020202020204" pitchFamily="34" charset="0"/>
                    <a:cs typeface="Arial" panose="020B0604020202020204" pitchFamily="34" charset="0"/>
                  </a:rPr>
                  <a:t>We select the phenotypically highest 1% (4 out of 400), their mean is 92.52 &gt; </a:t>
                </a:r>
                <a:r>
                  <a:rPr lang="en-GB" dirty="0">
                    <a:solidFill>
                      <a:srgbClr val="663300"/>
                    </a:solidFill>
                    <a:latin typeface="Arial" panose="020B0604020202020204" pitchFamily="34" charset="0"/>
                    <a:cs typeface="Arial" panose="020B0604020202020204" pitchFamily="34" charset="0"/>
                  </a:rPr>
                  <a:t>50.9.</a:t>
                </a:r>
              </a:p>
              <a:p>
                <a:r>
                  <a:rPr lang="en-GB" dirty="0">
                    <a:latin typeface="Arial" panose="020B0604020202020204" pitchFamily="34" charset="0"/>
                    <a:cs typeface="Arial" panose="020B0604020202020204" pitchFamily="34" charset="0"/>
                  </a:rPr>
                  <a:t>The genotypic values of these 1% best is </a:t>
                </a:r>
                <a:br>
                  <a:rPr lang="en-GB" dirty="0">
                    <a:latin typeface="Arial" panose="020B0604020202020204" pitchFamily="34" charset="0"/>
                    <a:cs typeface="Arial" panose="020B0604020202020204" pitchFamily="34" charset="0"/>
                  </a:rPr>
                </a:br>
                <a:r>
                  <a:rPr lang="en-GB" dirty="0">
                    <a:solidFill>
                      <a:srgbClr val="0000FF"/>
                    </a:solidFill>
                    <a:latin typeface="Arial" panose="020B0604020202020204" pitchFamily="34" charset="0"/>
                    <a:cs typeface="Arial" panose="020B0604020202020204" pitchFamily="34" charset="0"/>
                  </a:rPr>
                  <a:t>54.8 &gt; </a:t>
                </a:r>
                <a:r>
                  <a:rPr lang="en-GB" dirty="0">
                    <a:solidFill>
                      <a:srgbClr val="663300"/>
                    </a:solidFill>
                    <a:latin typeface="Arial" panose="020B0604020202020204" pitchFamily="34" charset="0"/>
                    <a:cs typeface="Arial" panose="020B0604020202020204" pitchFamily="34" charset="0"/>
                  </a:rPr>
                  <a:t>50.1</a:t>
                </a:r>
                <a:r>
                  <a:rPr lang="en-GB" dirty="0">
                    <a:solidFill>
                      <a:srgbClr val="0000FF"/>
                    </a:solidFill>
                    <a:latin typeface="Arial" panose="020B0604020202020204" pitchFamily="34" charset="0"/>
                    <a:cs typeface="Arial" panose="020B0604020202020204" pitchFamily="34" charset="0"/>
                  </a:rPr>
                  <a:t>.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Genetic gain is 4.66</a:t>
                </a:r>
                <a:endParaRPr lang="en-GB" sz="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dirty="0">
                  <a:solidFill>
                    <a:schemeClr val="tx1">
                      <a:lumMod val="50000"/>
                      <a:lumOff val="50000"/>
                    </a:schemeClr>
                  </a:solidFill>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rPr>
                  <a:t>It is unrealistic to field test </a:t>
                </a:r>
                <a:r>
                  <a:rPr lang="en-GB" dirty="0">
                    <a:solidFill>
                      <a:srgbClr val="0000FF"/>
                    </a:solidFill>
                    <a:latin typeface="Arial" panose="020B0604020202020204" pitchFamily="34" charset="0"/>
                    <a:cs typeface="Arial" panose="020B0604020202020204" pitchFamily="34" charset="0"/>
                  </a:rPr>
                  <a:t>individual DH plants</a:t>
                </a:r>
                <a:r>
                  <a:rPr lang="en-GB" dirty="0">
                    <a:solidFill>
                      <a:schemeClr val="tx1">
                        <a:lumMod val="50000"/>
                        <a:lumOff val="50000"/>
                      </a:schemeClr>
                    </a:solidFill>
                    <a:latin typeface="Arial" panose="020B0604020202020204" pitchFamily="34" charset="0"/>
                    <a:cs typeface="Arial" panose="020B0604020202020204" pitchFamily="34" charset="0"/>
                  </a:rPr>
                  <a:t>, as they are typically weak, coming from lab procedures.</a:t>
                </a:r>
              </a:p>
            </p:txBody>
          </p:sp>
        </mc:Choice>
        <mc:Fallback xmlns="">
          <p:sp>
            <p:nvSpPr>
              <p:cNvPr id="502" name="TextBox 501"/>
              <p:cNvSpPr txBox="1">
                <a:spLocks noRot="1" noChangeAspect="1" noMove="1" noResize="1" noEditPoints="1" noAdjustHandles="1" noChangeArrowheads="1" noChangeShapeType="1" noTextEdit="1"/>
              </p:cNvSpPr>
              <p:nvPr/>
            </p:nvSpPr>
            <p:spPr>
              <a:xfrm>
                <a:off x="6900333" y="999104"/>
                <a:ext cx="5182598" cy="5753498"/>
              </a:xfrm>
              <a:prstGeom prst="rect">
                <a:avLst/>
              </a:prstGeom>
              <a:blipFill>
                <a:blip r:embed="rId2"/>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grpSp>
        <p:nvGrpSpPr>
          <p:cNvPr id="500" name="Group 499"/>
          <p:cNvGrpSpPr/>
          <p:nvPr/>
        </p:nvGrpSpPr>
        <p:grpSpPr>
          <a:xfrm>
            <a:off x="101600" y="342900"/>
            <a:ext cx="6722533" cy="6423555"/>
            <a:chOff x="101600" y="342900"/>
            <a:chExt cx="6722533" cy="6423555"/>
          </a:xfrm>
        </p:grpSpPr>
        <p:sp>
          <p:nvSpPr>
            <p:cNvPr id="499" name="Rectangle 498"/>
            <p:cNvSpPr/>
            <p:nvPr/>
          </p:nvSpPr>
          <p:spPr>
            <a:xfrm>
              <a:off x="101600" y="342900"/>
              <a:ext cx="6722533" cy="6423555"/>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498" name="Group 497"/>
            <p:cNvGrpSpPr/>
            <p:nvPr/>
          </p:nvGrpSpPr>
          <p:grpSpPr>
            <a:xfrm>
              <a:off x="191559" y="506942"/>
              <a:ext cx="6570663" cy="6226175"/>
              <a:chOff x="174625" y="320675"/>
              <a:chExt cx="6570663" cy="6226175"/>
            </a:xfrm>
          </p:grpSpPr>
          <p:grpSp>
            <p:nvGrpSpPr>
              <p:cNvPr id="6" name="Group 205"/>
              <p:cNvGrpSpPr>
                <a:grpSpLocks/>
              </p:cNvGrpSpPr>
              <p:nvPr/>
            </p:nvGrpSpPr>
            <p:grpSpPr bwMode="auto">
              <a:xfrm>
                <a:off x="174625" y="320675"/>
                <a:ext cx="6570663" cy="6226175"/>
                <a:chOff x="110" y="202"/>
                <a:chExt cx="4139" cy="3922"/>
              </a:xfrm>
            </p:grpSpPr>
            <p:sp>
              <p:nvSpPr>
                <p:cNvPr id="298" name="Line 6"/>
                <p:cNvSpPr>
                  <a:spLocks noChangeShapeType="1"/>
                </p:cNvSpPr>
                <p:nvPr/>
              </p:nvSpPr>
              <p:spPr bwMode="auto">
                <a:xfrm flipV="1">
                  <a:off x="693" y="276"/>
                  <a:ext cx="0" cy="3405"/>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9" name="Line 7"/>
                <p:cNvSpPr>
                  <a:spLocks noChangeShapeType="1"/>
                </p:cNvSpPr>
                <p:nvPr/>
              </p:nvSpPr>
              <p:spPr bwMode="auto">
                <a:xfrm flipV="1">
                  <a:off x="4098" y="276"/>
                  <a:ext cx="0" cy="3405"/>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0" name="Line 8"/>
                <p:cNvSpPr>
                  <a:spLocks noChangeShapeType="1"/>
                </p:cNvSpPr>
                <p:nvPr/>
              </p:nvSpPr>
              <p:spPr bwMode="auto">
                <a:xfrm flipH="1">
                  <a:off x="629" y="3681"/>
                  <a:ext cx="64"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1" name="Line 9"/>
                <p:cNvSpPr>
                  <a:spLocks noChangeShapeType="1"/>
                </p:cNvSpPr>
                <p:nvPr/>
              </p:nvSpPr>
              <p:spPr bwMode="auto">
                <a:xfrm>
                  <a:off x="4098" y="3681"/>
                  <a:ext cx="63"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2" name="Rectangle 10"/>
                <p:cNvSpPr>
                  <a:spLocks noChangeArrowheads="1"/>
                </p:cNvSpPr>
                <p:nvPr/>
              </p:nvSpPr>
              <p:spPr bwMode="auto">
                <a:xfrm>
                  <a:off x="462" y="3607"/>
                  <a:ext cx="8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03" name="Line 11"/>
                <p:cNvSpPr>
                  <a:spLocks noChangeShapeType="1"/>
                </p:cNvSpPr>
                <p:nvPr/>
              </p:nvSpPr>
              <p:spPr bwMode="auto">
                <a:xfrm flipH="1">
                  <a:off x="629" y="3341"/>
                  <a:ext cx="64"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4" name="Line 12"/>
                <p:cNvSpPr>
                  <a:spLocks noChangeShapeType="1"/>
                </p:cNvSpPr>
                <p:nvPr/>
              </p:nvSpPr>
              <p:spPr bwMode="auto">
                <a:xfrm>
                  <a:off x="4098" y="3341"/>
                  <a:ext cx="63"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5" name="Rectangle 13"/>
                <p:cNvSpPr>
                  <a:spLocks noChangeArrowheads="1"/>
                </p:cNvSpPr>
                <p:nvPr/>
              </p:nvSpPr>
              <p:spPr bwMode="auto">
                <a:xfrm>
                  <a:off x="377" y="3267"/>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10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06" name="Line 14"/>
                <p:cNvSpPr>
                  <a:spLocks noChangeShapeType="1"/>
                </p:cNvSpPr>
                <p:nvPr/>
              </p:nvSpPr>
              <p:spPr bwMode="auto">
                <a:xfrm flipH="1">
                  <a:off x="629" y="3001"/>
                  <a:ext cx="64"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7" name="Line 15"/>
                <p:cNvSpPr>
                  <a:spLocks noChangeShapeType="1"/>
                </p:cNvSpPr>
                <p:nvPr/>
              </p:nvSpPr>
              <p:spPr bwMode="auto">
                <a:xfrm>
                  <a:off x="4098" y="3001"/>
                  <a:ext cx="63"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8" name="Rectangle 16"/>
                <p:cNvSpPr>
                  <a:spLocks noChangeArrowheads="1"/>
                </p:cNvSpPr>
                <p:nvPr/>
              </p:nvSpPr>
              <p:spPr bwMode="auto">
                <a:xfrm>
                  <a:off x="377" y="2927"/>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20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09" name="Line 17"/>
                <p:cNvSpPr>
                  <a:spLocks noChangeShapeType="1"/>
                </p:cNvSpPr>
                <p:nvPr/>
              </p:nvSpPr>
              <p:spPr bwMode="auto">
                <a:xfrm flipH="1">
                  <a:off x="629" y="2661"/>
                  <a:ext cx="64"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0" name="Line 18"/>
                <p:cNvSpPr>
                  <a:spLocks noChangeShapeType="1"/>
                </p:cNvSpPr>
                <p:nvPr/>
              </p:nvSpPr>
              <p:spPr bwMode="auto">
                <a:xfrm>
                  <a:off x="4098" y="2661"/>
                  <a:ext cx="63"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1" name="Rectangle 19"/>
                <p:cNvSpPr>
                  <a:spLocks noChangeArrowheads="1"/>
                </p:cNvSpPr>
                <p:nvPr/>
              </p:nvSpPr>
              <p:spPr bwMode="auto">
                <a:xfrm>
                  <a:off x="377" y="2586"/>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30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12" name="Line 20"/>
                <p:cNvSpPr>
                  <a:spLocks noChangeShapeType="1"/>
                </p:cNvSpPr>
                <p:nvPr/>
              </p:nvSpPr>
              <p:spPr bwMode="auto">
                <a:xfrm flipH="1">
                  <a:off x="629" y="2320"/>
                  <a:ext cx="64"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3" name="Line 21"/>
                <p:cNvSpPr>
                  <a:spLocks noChangeShapeType="1"/>
                </p:cNvSpPr>
                <p:nvPr/>
              </p:nvSpPr>
              <p:spPr bwMode="auto">
                <a:xfrm>
                  <a:off x="4098" y="2320"/>
                  <a:ext cx="63"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4" name="Rectangle 22"/>
                <p:cNvSpPr>
                  <a:spLocks noChangeArrowheads="1"/>
                </p:cNvSpPr>
                <p:nvPr/>
              </p:nvSpPr>
              <p:spPr bwMode="auto">
                <a:xfrm>
                  <a:off x="377" y="2246"/>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40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15" name="Line 23"/>
                <p:cNvSpPr>
                  <a:spLocks noChangeShapeType="1"/>
                </p:cNvSpPr>
                <p:nvPr/>
              </p:nvSpPr>
              <p:spPr bwMode="auto">
                <a:xfrm flipH="1">
                  <a:off x="629" y="1979"/>
                  <a:ext cx="64"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6" name="Line 24"/>
                <p:cNvSpPr>
                  <a:spLocks noChangeShapeType="1"/>
                </p:cNvSpPr>
                <p:nvPr/>
              </p:nvSpPr>
              <p:spPr bwMode="auto">
                <a:xfrm>
                  <a:off x="4098" y="1979"/>
                  <a:ext cx="63"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7" name="Rectangle 25"/>
                <p:cNvSpPr>
                  <a:spLocks noChangeArrowheads="1"/>
                </p:cNvSpPr>
                <p:nvPr/>
              </p:nvSpPr>
              <p:spPr bwMode="auto">
                <a:xfrm>
                  <a:off x="377" y="1905"/>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50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18" name="Line 26"/>
                <p:cNvSpPr>
                  <a:spLocks noChangeShapeType="1"/>
                </p:cNvSpPr>
                <p:nvPr/>
              </p:nvSpPr>
              <p:spPr bwMode="auto">
                <a:xfrm flipH="1">
                  <a:off x="629" y="1639"/>
                  <a:ext cx="64"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9" name="Line 27"/>
                <p:cNvSpPr>
                  <a:spLocks noChangeShapeType="1"/>
                </p:cNvSpPr>
                <p:nvPr/>
              </p:nvSpPr>
              <p:spPr bwMode="auto">
                <a:xfrm>
                  <a:off x="4098" y="1639"/>
                  <a:ext cx="63"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0" name="Rectangle 28"/>
                <p:cNvSpPr>
                  <a:spLocks noChangeArrowheads="1"/>
                </p:cNvSpPr>
                <p:nvPr/>
              </p:nvSpPr>
              <p:spPr bwMode="auto">
                <a:xfrm>
                  <a:off x="377" y="1565"/>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60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21" name="Line 29"/>
                <p:cNvSpPr>
                  <a:spLocks noChangeShapeType="1"/>
                </p:cNvSpPr>
                <p:nvPr/>
              </p:nvSpPr>
              <p:spPr bwMode="auto">
                <a:xfrm flipH="1">
                  <a:off x="629" y="1298"/>
                  <a:ext cx="64"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2" name="Line 30"/>
                <p:cNvSpPr>
                  <a:spLocks noChangeShapeType="1"/>
                </p:cNvSpPr>
                <p:nvPr/>
              </p:nvSpPr>
              <p:spPr bwMode="auto">
                <a:xfrm>
                  <a:off x="4098" y="1298"/>
                  <a:ext cx="63"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3" name="Rectangle 31"/>
                <p:cNvSpPr>
                  <a:spLocks noChangeArrowheads="1"/>
                </p:cNvSpPr>
                <p:nvPr/>
              </p:nvSpPr>
              <p:spPr bwMode="auto">
                <a:xfrm>
                  <a:off x="377" y="1224"/>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70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24" name="Line 32"/>
                <p:cNvSpPr>
                  <a:spLocks noChangeShapeType="1"/>
                </p:cNvSpPr>
                <p:nvPr/>
              </p:nvSpPr>
              <p:spPr bwMode="auto">
                <a:xfrm flipH="1">
                  <a:off x="629" y="958"/>
                  <a:ext cx="64"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5" name="Line 33"/>
                <p:cNvSpPr>
                  <a:spLocks noChangeShapeType="1"/>
                </p:cNvSpPr>
                <p:nvPr/>
              </p:nvSpPr>
              <p:spPr bwMode="auto">
                <a:xfrm>
                  <a:off x="4098" y="958"/>
                  <a:ext cx="63"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6" name="Rectangle 34"/>
                <p:cNvSpPr>
                  <a:spLocks noChangeArrowheads="1"/>
                </p:cNvSpPr>
                <p:nvPr/>
              </p:nvSpPr>
              <p:spPr bwMode="auto">
                <a:xfrm>
                  <a:off x="377" y="883"/>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80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27" name="Line 35"/>
                <p:cNvSpPr>
                  <a:spLocks noChangeShapeType="1"/>
                </p:cNvSpPr>
                <p:nvPr/>
              </p:nvSpPr>
              <p:spPr bwMode="auto">
                <a:xfrm flipH="1">
                  <a:off x="629" y="617"/>
                  <a:ext cx="64"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8" name="Line 36"/>
                <p:cNvSpPr>
                  <a:spLocks noChangeShapeType="1"/>
                </p:cNvSpPr>
                <p:nvPr/>
              </p:nvSpPr>
              <p:spPr bwMode="auto">
                <a:xfrm>
                  <a:off x="4098" y="617"/>
                  <a:ext cx="63"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9" name="Rectangle 37"/>
                <p:cNvSpPr>
                  <a:spLocks noChangeArrowheads="1"/>
                </p:cNvSpPr>
                <p:nvPr/>
              </p:nvSpPr>
              <p:spPr bwMode="auto">
                <a:xfrm>
                  <a:off x="377" y="543"/>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90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30" name="Line 38"/>
                <p:cNvSpPr>
                  <a:spLocks noChangeShapeType="1"/>
                </p:cNvSpPr>
                <p:nvPr/>
              </p:nvSpPr>
              <p:spPr bwMode="auto">
                <a:xfrm flipH="1">
                  <a:off x="629" y="276"/>
                  <a:ext cx="64"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1" name="Line 39"/>
                <p:cNvSpPr>
                  <a:spLocks noChangeShapeType="1"/>
                </p:cNvSpPr>
                <p:nvPr/>
              </p:nvSpPr>
              <p:spPr bwMode="auto">
                <a:xfrm>
                  <a:off x="4098" y="276"/>
                  <a:ext cx="63"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2" name="Rectangle 40"/>
                <p:cNvSpPr>
                  <a:spLocks noChangeArrowheads="1"/>
                </p:cNvSpPr>
                <p:nvPr/>
              </p:nvSpPr>
              <p:spPr bwMode="auto">
                <a:xfrm>
                  <a:off x="292" y="202"/>
                  <a:ext cx="24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100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33" name="Rectangle 41"/>
                <p:cNvSpPr>
                  <a:spLocks noChangeArrowheads="1"/>
                </p:cNvSpPr>
                <p:nvPr/>
              </p:nvSpPr>
              <p:spPr bwMode="auto">
                <a:xfrm rot="16200000">
                  <a:off x="-626" y="1878"/>
                  <a:ext cx="1675"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100" b="0" i="0" u="none" strike="noStrike" cap="none" normalizeH="0" baseline="0" dirty="0">
                      <a:ln>
                        <a:noFill/>
                      </a:ln>
                      <a:solidFill>
                        <a:srgbClr val="808080"/>
                      </a:solidFill>
                      <a:effectLst/>
                      <a:latin typeface="Arial" panose="020B0604020202020204" pitchFamily="34" charset="0"/>
                    </a:rPr>
                    <a:t>Genotypic values DHs</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34" name="Line 42"/>
                <p:cNvSpPr>
                  <a:spLocks noChangeShapeType="1"/>
                </p:cNvSpPr>
                <p:nvPr/>
              </p:nvSpPr>
              <p:spPr bwMode="auto">
                <a:xfrm>
                  <a:off x="693" y="3681"/>
                  <a:ext cx="3405"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5" name="Line 43"/>
                <p:cNvSpPr>
                  <a:spLocks noChangeShapeType="1"/>
                </p:cNvSpPr>
                <p:nvPr/>
              </p:nvSpPr>
              <p:spPr bwMode="auto">
                <a:xfrm>
                  <a:off x="693" y="276"/>
                  <a:ext cx="3405"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6" name="Line 44"/>
                <p:cNvSpPr>
                  <a:spLocks noChangeShapeType="1"/>
                </p:cNvSpPr>
                <p:nvPr/>
              </p:nvSpPr>
              <p:spPr bwMode="auto">
                <a:xfrm>
                  <a:off x="693" y="3681"/>
                  <a:ext cx="0" cy="64"/>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7" name="Line 45"/>
                <p:cNvSpPr>
                  <a:spLocks noChangeShapeType="1"/>
                </p:cNvSpPr>
                <p:nvPr/>
              </p:nvSpPr>
              <p:spPr bwMode="auto">
                <a:xfrm flipV="1">
                  <a:off x="693" y="213"/>
                  <a:ext cx="0" cy="6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8" name="Rectangle 46"/>
                <p:cNvSpPr>
                  <a:spLocks noChangeArrowheads="1"/>
                </p:cNvSpPr>
                <p:nvPr/>
              </p:nvSpPr>
              <p:spPr bwMode="auto">
                <a:xfrm>
                  <a:off x="617" y="3760"/>
                  <a:ext cx="8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39" name="Line 47"/>
                <p:cNvSpPr>
                  <a:spLocks noChangeShapeType="1"/>
                </p:cNvSpPr>
                <p:nvPr/>
              </p:nvSpPr>
              <p:spPr bwMode="auto">
                <a:xfrm>
                  <a:off x="1033" y="3681"/>
                  <a:ext cx="0" cy="64"/>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0" name="Line 48"/>
                <p:cNvSpPr>
                  <a:spLocks noChangeShapeType="1"/>
                </p:cNvSpPr>
                <p:nvPr/>
              </p:nvSpPr>
              <p:spPr bwMode="auto">
                <a:xfrm flipV="1">
                  <a:off x="1033" y="213"/>
                  <a:ext cx="0" cy="6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1" name="Rectangle 49"/>
                <p:cNvSpPr>
                  <a:spLocks noChangeArrowheads="1"/>
                </p:cNvSpPr>
                <p:nvPr/>
              </p:nvSpPr>
              <p:spPr bwMode="auto">
                <a:xfrm>
                  <a:off x="915" y="3760"/>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10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42" name="Line 50"/>
                <p:cNvSpPr>
                  <a:spLocks noChangeShapeType="1"/>
                </p:cNvSpPr>
                <p:nvPr/>
              </p:nvSpPr>
              <p:spPr bwMode="auto">
                <a:xfrm>
                  <a:off x="1373" y="3681"/>
                  <a:ext cx="0" cy="64"/>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3" name="Line 51"/>
                <p:cNvSpPr>
                  <a:spLocks noChangeShapeType="1"/>
                </p:cNvSpPr>
                <p:nvPr/>
              </p:nvSpPr>
              <p:spPr bwMode="auto">
                <a:xfrm flipV="1">
                  <a:off x="1373" y="213"/>
                  <a:ext cx="0" cy="6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4" name="Rectangle 52"/>
                <p:cNvSpPr>
                  <a:spLocks noChangeArrowheads="1"/>
                </p:cNvSpPr>
                <p:nvPr/>
              </p:nvSpPr>
              <p:spPr bwMode="auto">
                <a:xfrm>
                  <a:off x="1255" y="3760"/>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20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45" name="Line 53"/>
                <p:cNvSpPr>
                  <a:spLocks noChangeShapeType="1"/>
                </p:cNvSpPr>
                <p:nvPr/>
              </p:nvSpPr>
              <p:spPr bwMode="auto">
                <a:xfrm>
                  <a:off x="1714" y="3681"/>
                  <a:ext cx="0" cy="64"/>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6" name="Line 54"/>
                <p:cNvSpPr>
                  <a:spLocks noChangeShapeType="1"/>
                </p:cNvSpPr>
                <p:nvPr/>
              </p:nvSpPr>
              <p:spPr bwMode="auto">
                <a:xfrm flipV="1">
                  <a:off x="1714" y="213"/>
                  <a:ext cx="0" cy="6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7" name="Rectangle 55"/>
                <p:cNvSpPr>
                  <a:spLocks noChangeArrowheads="1"/>
                </p:cNvSpPr>
                <p:nvPr/>
              </p:nvSpPr>
              <p:spPr bwMode="auto">
                <a:xfrm>
                  <a:off x="1596" y="3760"/>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30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48" name="Line 56"/>
                <p:cNvSpPr>
                  <a:spLocks noChangeShapeType="1"/>
                </p:cNvSpPr>
                <p:nvPr/>
              </p:nvSpPr>
              <p:spPr bwMode="auto">
                <a:xfrm>
                  <a:off x="2054" y="3681"/>
                  <a:ext cx="0" cy="64"/>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9" name="Line 57"/>
                <p:cNvSpPr>
                  <a:spLocks noChangeShapeType="1"/>
                </p:cNvSpPr>
                <p:nvPr/>
              </p:nvSpPr>
              <p:spPr bwMode="auto">
                <a:xfrm flipV="1">
                  <a:off x="2054" y="213"/>
                  <a:ext cx="0" cy="6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0" name="Rectangle 58"/>
                <p:cNvSpPr>
                  <a:spLocks noChangeArrowheads="1"/>
                </p:cNvSpPr>
                <p:nvPr/>
              </p:nvSpPr>
              <p:spPr bwMode="auto">
                <a:xfrm>
                  <a:off x="1936" y="3760"/>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40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51" name="Line 59"/>
                <p:cNvSpPr>
                  <a:spLocks noChangeShapeType="1"/>
                </p:cNvSpPr>
                <p:nvPr/>
              </p:nvSpPr>
              <p:spPr bwMode="auto">
                <a:xfrm>
                  <a:off x="2395" y="3681"/>
                  <a:ext cx="0" cy="64"/>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2" name="Line 60"/>
                <p:cNvSpPr>
                  <a:spLocks noChangeShapeType="1"/>
                </p:cNvSpPr>
                <p:nvPr/>
              </p:nvSpPr>
              <p:spPr bwMode="auto">
                <a:xfrm flipV="1">
                  <a:off x="2395" y="213"/>
                  <a:ext cx="0" cy="6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3" name="Rectangle 61"/>
                <p:cNvSpPr>
                  <a:spLocks noChangeArrowheads="1"/>
                </p:cNvSpPr>
                <p:nvPr/>
              </p:nvSpPr>
              <p:spPr bwMode="auto">
                <a:xfrm>
                  <a:off x="2277" y="3760"/>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50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54" name="Line 62"/>
                <p:cNvSpPr>
                  <a:spLocks noChangeShapeType="1"/>
                </p:cNvSpPr>
                <p:nvPr/>
              </p:nvSpPr>
              <p:spPr bwMode="auto">
                <a:xfrm>
                  <a:off x="2735" y="3681"/>
                  <a:ext cx="0" cy="64"/>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5" name="Line 63"/>
                <p:cNvSpPr>
                  <a:spLocks noChangeShapeType="1"/>
                </p:cNvSpPr>
                <p:nvPr/>
              </p:nvSpPr>
              <p:spPr bwMode="auto">
                <a:xfrm flipV="1">
                  <a:off x="2735" y="213"/>
                  <a:ext cx="0" cy="6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6" name="Rectangle 64"/>
                <p:cNvSpPr>
                  <a:spLocks noChangeArrowheads="1"/>
                </p:cNvSpPr>
                <p:nvPr/>
              </p:nvSpPr>
              <p:spPr bwMode="auto">
                <a:xfrm>
                  <a:off x="2618" y="3760"/>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60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57" name="Line 65"/>
                <p:cNvSpPr>
                  <a:spLocks noChangeShapeType="1"/>
                </p:cNvSpPr>
                <p:nvPr/>
              </p:nvSpPr>
              <p:spPr bwMode="auto">
                <a:xfrm>
                  <a:off x="3076" y="3681"/>
                  <a:ext cx="0" cy="64"/>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8" name="Line 66"/>
                <p:cNvSpPr>
                  <a:spLocks noChangeShapeType="1"/>
                </p:cNvSpPr>
                <p:nvPr/>
              </p:nvSpPr>
              <p:spPr bwMode="auto">
                <a:xfrm flipV="1">
                  <a:off x="3076" y="213"/>
                  <a:ext cx="0" cy="6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9" name="Rectangle 67"/>
                <p:cNvSpPr>
                  <a:spLocks noChangeArrowheads="1"/>
                </p:cNvSpPr>
                <p:nvPr/>
              </p:nvSpPr>
              <p:spPr bwMode="auto">
                <a:xfrm>
                  <a:off x="2958" y="3760"/>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70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60" name="Line 68"/>
                <p:cNvSpPr>
                  <a:spLocks noChangeShapeType="1"/>
                </p:cNvSpPr>
                <p:nvPr/>
              </p:nvSpPr>
              <p:spPr bwMode="auto">
                <a:xfrm>
                  <a:off x="3416" y="3681"/>
                  <a:ext cx="0" cy="64"/>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1" name="Line 69"/>
                <p:cNvSpPr>
                  <a:spLocks noChangeShapeType="1"/>
                </p:cNvSpPr>
                <p:nvPr/>
              </p:nvSpPr>
              <p:spPr bwMode="auto">
                <a:xfrm flipV="1">
                  <a:off x="3416" y="213"/>
                  <a:ext cx="0" cy="6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2" name="Rectangle 70"/>
                <p:cNvSpPr>
                  <a:spLocks noChangeArrowheads="1"/>
                </p:cNvSpPr>
                <p:nvPr/>
              </p:nvSpPr>
              <p:spPr bwMode="auto">
                <a:xfrm>
                  <a:off x="3299" y="3760"/>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80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63" name="Line 71"/>
                <p:cNvSpPr>
                  <a:spLocks noChangeShapeType="1"/>
                </p:cNvSpPr>
                <p:nvPr/>
              </p:nvSpPr>
              <p:spPr bwMode="auto">
                <a:xfrm>
                  <a:off x="3757" y="3681"/>
                  <a:ext cx="0" cy="64"/>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4" name="Line 72"/>
                <p:cNvSpPr>
                  <a:spLocks noChangeShapeType="1"/>
                </p:cNvSpPr>
                <p:nvPr/>
              </p:nvSpPr>
              <p:spPr bwMode="auto">
                <a:xfrm flipV="1">
                  <a:off x="3757" y="213"/>
                  <a:ext cx="0" cy="6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5" name="Rectangle 73"/>
                <p:cNvSpPr>
                  <a:spLocks noChangeArrowheads="1"/>
                </p:cNvSpPr>
                <p:nvPr/>
              </p:nvSpPr>
              <p:spPr bwMode="auto">
                <a:xfrm>
                  <a:off x="3639" y="3760"/>
                  <a:ext cx="16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90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66" name="Line 74"/>
                <p:cNvSpPr>
                  <a:spLocks noChangeShapeType="1"/>
                </p:cNvSpPr>
                <p:nvPr/>
              </p:nvSpPr>
              <p:spPr bwMode="auto">
                <a:xfrm>
                  <a:off x="4098" y="3681"/>
                  <a:ext cx="0" cy="64"/>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7" name="Line 75"/>
                <p:cNvSpPr>
                  <a:spLocks noChangeShapeType="1"/>
                </p:cNvSpPr>
                <p:nvPr/>
              </p:nvSpPr>
              <p:spPr bwMode="auto">
                <a:xfrm flipV="1">
                  <a:off x="4098" y="213"/>
                  <a:ext cx="0" cy="6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8" name="Rectangle 76"/>
                <p:cNvSpPr>
                  <a:spLocks noChangeArrowheads="1"/>
                </p:cNvSpPr>
                <p:nvPr/>
              </p:nvSpPr>
              <p:spPr bwMode="auto">
                <a:xfrm>
                  <a:off x="3937" y="3760"/>
                  <a:ext cx="242"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100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69" name="Rectangle 77"/>
                <p:cNvSpPr>
                  <a:spLocks noChangeArrowheads="1"/>
                </p:cNvSpPr>
                <p:nvPr/>
              </p:nvSpPr>
              <p:spPr bwMode="auto">
                <a:xfrm>
                  <a:off x="1053" y="3911"/>
                  <a:ext cx="262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Phenotypic values DH individuals</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370" name="Oval 78"/>
                <p:cNvSpPr>
                  <a:spLocks noChangeArrowheads="1"/>
                </p:cNvSpPr>
                <p:nvPr/>
              </p:nvSpPr>
              <p:spPr bwMode="auto">
                <a:xfrm>
                  <a:off x="4149" y="1867"/>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1" name="Oval 79"/>
                <p:cNvSpPr>
                  <a:spLocks noChangeArrowheads="1"/>
                </p:cNvSpPr>
                <p:nvPr/>
              </p:nvSpPr>
              <p:spPr bwMode="auto">
                <a:xfrm>
                  <a:off x="3721" y="1793"/>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2" name="Oval 80"/>
                <p:cNvSpPr>
                  <a:spLocks noChangeArrowheads="1"/>
                </p:cNvSpPr>
                <p:nvPr/>
              </p:nvSpPr>
              <p:spPr bwMode="auto">
                <a:xfrm>
                  <a:off x="3680" y="1488"/>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3" name="Oval 81"/>
                <p:cNvSpPr>
                  <a:spLocks noChangeArrowheads="1"/>
                </p:cNvSpPr>
                <p:nvPr/>
              </p:nvSpPr>
              <p:spPr bwMode="auto">
                <a:xfrm>
                  <a:off x="3623" y="1919"/>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4" name="Oval 82"/>
                <p:cNvSpPr>
                  <a:spLocks noChangeArrowheads="1"/>
                </p:cNvSpPr>
                <p:nvPr/>
              </p:nvSpPr>
              <p:spPr bwMode="auto">
                <a:xfrm>
                  <a:off x="3612" y="1705"/>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5" name="Oval 83"/>
                <p:cNvSpPr>
                  <a:spLocks noChangeArrowheads="1"/>
                </p:cNvSpPr>
                <p:nvPr/>
              </p:nvSpPr>
              <p:spPr bwMode="auto">
                <a:xfrm>
                  <a:off x="3598" y="185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6" name="Oval 84"/>
                <p:cNvSpPr>
                  <a:spLocks noChangeArrowheads="1"/>
                </p:cNvSpPr>
                <p:nvPr/>
              </p:nvSpPr>
              <p:spPr bwMode="auto">
                <a:xfrm>
                  <a:off x="3509" y="1882"/>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7" name="Oval 85"/>
                <p:cNvSpPr>
                  <a:spLocks noChangeArrowheads="1"/>
                </p:cNvSpPr>
                <p:nvPr/>
              </p:nvSpPr>
              <p:spPr bwMode="auto">
                <a:xfrm>
                  <a:off x="3405" y="2039"/>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8" name="Oval 86"/>
                <p:cNvSpPr>
                  <a:spLocks noChangeArrowheads="1"/>
                </p:cNvSpPr>
                <p:nvPr/>
              </p:nvSpPr>
              <p:spPr bwMode="auto">
                <a:xfrm>
                  <a:off x="3400" y="171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9" name="Oval 87"/>
                <p:cNvSpPr>
                  <a:spLocks noChangeArrowheads="1"/>
                </p:cNvSpPr>
                <p:nvPr/>
              </p:nvSpPr>
              <p:spPr bwMode="auto">
                <a:xfrm>
                  <a:off x="3379" y="190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0" name="Oval 88"/>
                <p:cNvSpPr>
                  <a:spLocks noChangeArrowheads="1"/>
                </p:cNvSpPr>
                <p:nvPr/>
              </p:nvSpPr>
              <p:spPr bwMode="auto">
                <a:xfrm>
                  <a:off x="3376" y="1971"/>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1" name="Oval 89"/>
                <p:cNvSpPr>
                  <a:spLocks noChangeArrowheads="1"/>
                </p:cNvSpPr>
                <p:nvPr/>
              </p:nvSpPr>
              <p:spPr bwMode="auto">
                <a:xfrm>
                  <a:off x="3370" y="1812"/>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2" name="Oval 90"/>
                <p:cNvSpPr>
                  <a:spLocks noChangeArrowheads="1"/>
                </p:cNvSpPr>
                <p:nvPr/>
              </p:nvSpPr>
              <p:spPr bwMode="auto">
                <a:xfrm>
                  <a:off x="3362" y="1959"/>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3" name="Oval 91"/>
                <p:cNvSpPr>
                  <a:spLocks noChangeArrowheads="1"/>
                </p:cNvSpPr>
                <p:nvPr/>
              </p:nvSpPr>
              <p:spPr bwMode="auto">
                <a:xfrm>
                  <a:off x="3342" y="2104"/>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4" name="Oval 92"/>
                <p:cNvSpPr>
                  <a:spLocks noChangeArrowheads="1"/>
                </p:cNvSpPr>
                <p:nvPr/>
              </p:nvSpPr>
              <p:spPr bwMode="auto">
                <a:xfrm>
                  <a:off x="3332" y="1737"/>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5" name="Oval 93"/>
                <p:cNvSpPr>
                  <a:spLocks noChangeArrowheads="1"/>
                </p:cNvSpPr>
                <p:nvPr/>
              </p:nvSpPr>
              <p:spPr bwMode="auto">
                <a:xfrm>
                  <a:off x="3300" y="1921"/>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6" name="Oval 94"/>
                <p:cNvSpPr>
                  <a:spLocks noChangeArrowheads="1"/>
                </p:cNvSpPr>
                <p:nvPr/>
              </p:nvSpPr>
              <p:spPr bwMode="auto">
                <a:xfrm>
                  <a:off x="3297" y="1950"/>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7" name="Oval 95"/>
                <p:cNvSpPr>
                  <a:spLocks noChangeArrowheads="1"/>
                </p:cNvSpPr>
                <p:nvPr/>
              </p:nvSpPr>
              <p:spPr bwMode="auto">
                <a:xfrm>
                  <a:off x="3279" y="2075"/>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8" name="Oval 96"/>
                <p:cNvSpPr>
                  <a:spLocks noChangeArrowheads="1"/>
                </p:cNvSpPr>
                <p:nvPr/>
              </p:nvSpPr>
              <p:spPr bwMode="auto">
                <a:xfrm>
                  <a:off x="3271" y="2008"/>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9" name="Oval 97"/>
                <p:cNvSpPr>
                  <a:spLocks noChangeArrowheads="1"/>
                </p:cNvSpPr>
                <p:nvPr/>
              </p:nvSpPr>
              <p:spPr bwMode="auto">
                <a:xfrm>
                  <a:off x="3248" y="2084"/>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0" name="Oval 98"/>
                <p:cNvSpPr>
                  <a:spLocks noChangeArrowheads="1"/>
                </p:cNvSpPr>
                <p:nvPr/>
              </p:nvSpPr>
              <p:spPr bwMode="auto">
                <a:xfrm>
                  <a:off x="3225" y="1649"/>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1" name="Oval 99"/>
                <p:cNvSpPr>
                  <a:spLocks noChangeArrowheads="1"/>
                </p:cNvSpPr>
                <p:nvPr/>
              </p:nvSpPr>
              <p:spPr bwMode="auto">
                <a:xfrm>
                  <a:off x="3224" y="1891"/>
                  <a:ext cx="102"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2" name="Oval 100"/>
                <p:cNvSpPr>
                  <a:spLocks noChangeArrowheads="1"/>
                </p:cNvSpPr>
                <p:nvPr/>
              </p:nvSpPr>
              <p:spPr bwMode="auto">
                <a:xfrm>
                  <a:off x="3198" y="191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3" name="Oval 101"/>
                <p:cNvSpPr>
                  <a:spLocks noChangeArrowheads="1"/>
                </p:cNvSpPr>
                <p:nvPr/>
              </p:nvSpPr>
              <p:spPr bwMode="auto">
                <a:xfrm>
                  <a:off x="3191" y="185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4" name="Oval 102"/>
                <p:cNvSpPr>
                  <a:spLocks noChangeArrowheads="1"/>
                </p:cNvSpPr>
                <p:nvPr/>
              </p:nvSpPr>
              <p:spPr bwMode="auto">
                <a:xfrm>
                  <a:off x="3191" y="188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5" name="Oval 103"/>
                <p:cNvSpPr>
                  <a:spLocks noChangeArrowheads="1"/>
                </p:cNvSpPr>
                <p:nvPr/>
              </p:nvSpPr>
              <p:spPr bwMode="auto">
                <a:xfrm>
                  <a:off x="3183" y="1945"/>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6" name="Oval 104"/>
                <p:cNvSpPr>
                  <a:spLocks noChangeArrowheads="1"/>
                </p:cNvSpPr>
                <p:nvPr/>
              </p:nvSpPr>
              <p:spPr bwMode="auto">
                <a:xfrm>
                  <a:off x="3178" y="198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7" name="Oval 105"/>
                <p:cNvSpPr>
                  <a:spLocks noChangeArrowheads="1"/>
                </p:cNvSpPr>
                <p:nvPr/>
              </p:nvSpPr>
              <p:spPr bwMode="auto">
                <a:xfrm>
                  <a:off x="3144" y="1874"/>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8" name="Oval 106"/>
                <p:cNvSpPr>
                  <a:spLocks noChangeArrowheads="1"/>
                </p:cNvSpPr>
                <p:nvPr/>
              </p:nvSpPr>
              <p:spPr bwMode="auto">
                <a:xfrm>
                  <a:off x="3127" y="1998"/>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9" name="Oval 107"/>
                <p:cNvSpPr>
                  <a:spLocks noChangeArrowheads="1"/>
                </p:cNvSpPr>
                <p:nvPr/>
              </p:nvSpPr>
              <p:spPr bwMode="auto">
                <a:xfrm>
                  <a:off x="3122" y="1835"/>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0" name="Oval 108"/>
                <p:cNvSpPr>
                  <a:spLocks noChangeArrowheads="1"/>
                </p:cNvSpPr>
                <p:nvPr/>
              </p:nvSpPr>
              <p:spPr bwMode="auto">
                <a:xfrm>
                  <a:off x="3111" y="181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1" name="Oval 109"/>
                <p:cNvSpPr>
                  <a:spLocks noChangeArrowheads="1"/>
                </p:cNvSpPr>
                <p:nvPr/>
              </p:nvSpPr>
              <p:spPr bwMode="auto">
                <a:xfrm>
                  <a:off x="3110" y="189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2" name="Oval 110"/>
                <p:cNvSpPr>
                  <a:spLocks noChangeArrowheads="1"/>
                </p:cNvSpPr>
                <p:nvPr/>
              </p:nvSpPr>
              <p:spPr bwMode="auto">
                <a:xfrm>
                  <a:off x="3110" y="2093"/>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3" name="Oval 111"/>
                <p:cNvSpPr>
                  <a:spLocks noChangeArrowheads="1"/>
                </p:cNvSpPr>
                <p:nvPr/>
              </p:nvSpPr>
              <p:spPr bwMode="auto">
                <a:xfrm>
                  <a:off x="3108" y="1649"/>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4" name="Oval 112"/>
                <p:cNvSpPr>
                  <a:spLocks noChangeArrowheads="1"/>
                </p:cNvSpPr>
                <p:nvPr/>
              </p:nvSpPr>
              <p:spPr bwMode="auto">
                <a:xfrm>
                  <a:off x="3106" y="1728"/>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5" name="Oval 113"/>
                <p:cNvSpPr>
                  <a:spLocks noChangeArrowheads="1"/>
                </p:cNvSpPr>
                <p:nvPr/>
              </p:nvSpPr>
              <p:spPr bwMode="auto">
                <a:xfrm>
                  <a:off x="3093" y="1822"/>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6" name="Oval 114"/>
                <p:cNvSpPr>
                  <a:spLocks noChangeArrowheads="1"/>
                </p:cNvSpPr>
                <p:nvPr/>
              </p:nvSpPr>
              <p:spPr bwMode="auto">
                <a:xfrm>
                  <a:off x="3092" y="1895"/>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7" name="Oval 115"/>
                <p:cNvSpPr>
                  <a:spLocks noChangeArrowheads="1"/>
                </p:cNvSpPr>
                <p:nvPr/>
              </p:nvSpPr>
              <p:spPr bwMode="auto">
                <a:xfrm>
                  <a:off x="3089" y="2072"/>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8" name="Oval 116"/>
                <p:cNvSpPr>
                  <a:spLocks noChangeArrowheads="1"/>
                </p:cNvSpPr>
                <p:nvPr/>
              </p:nvSpPr>
              <p:spPr bwMode="auto">
                <a:xfrm>
                  <a:off x="3082" y="1869"/>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9" name="Oval 117"/>
                <p:cNvSpPr>
                  <a:spLocks noChangeArrowheads="1"/>
                </p:cNvSpPr>
                <p:nvPr/>
              </p:nvSpPr>
              <p:spPr bwMode="auto">
                <a:xfrm>
                  <a:off x="3077" y="1707"/>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0" name="Oval 118"/>
                <p:cNvSpPr>
                  <a:spLocks noChangeArrowheads="1"/>
                </p:cNvSpPr>
                <p:nvPr/>
              </p:nvSpPr>
              <p:spPr bwMode="auto">
                <a:xfrm>
                  <a:off x="3076" y="194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1" name="Oval 119"/>
                <p:cNvSpPr>
                  <a:spLocks noChangeArrowheads="1"/>
                </p:cNvSpPr>
                <p:nvPr/>
              </p:nvSpPr>
              <p:spPr bwMode="auto">
                <a:xfrm>
                  <a:off x="3071" y="1787"/>
                  <a:ext cx="102"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2" name="Oval 120"/>
                <p:cNvSpPr>
                  <a:spLocks noChangeArrowheads="1"/>
                </p:cNvSpPr>
                <p:nvPr/>
              </p:nvSpPr>
              <p:spPr bwMode="auto">
                <a:xfrm>
                  <a:off x="3070" y="1891"/>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3" name="Oval 121"/>
                <p:cNvSpPr>
                  <a:spLocks noChangeArrowheads="1"/>
                </p:cNvSpPr>
                <p:nvPr/>
              </p:nvSpPr>
              <p:spPr bwMode="auto">
                <a:xfrm>
                  <a:off x="3064" y="1977"/>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4" name="Oval 122"/>
                <p:cNvSpPr>
                  <a:spLocks noChangeArrowheads="1"/>
                </p:cNvSpPr>
                <p:nvPr/>
              </p:nvSpPr>
              <p:spPr bwMode="auto">
                <a:xfrm>
                  <a:off x="3047" y="1775"/>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5" name="Oval 123"/>
                <p:cNvSpPr>
                  <a:spLocks noChangeArrowheads="1"/>
                </p:cNvSpPr>
                <p:nvPr/>
              </p:nvSpPr>
              <p:spPr bwMode="auto">
                <a:xfrm>
                  <a:off x="3029" y="1672"/>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6" name="Oval 124"/>
                <p:cNvSpPr>
                  <a:spLocks noChangeArrowheads="1"/>
                </p:cNvSpPr>
                <p:nvPr/>
              </p:nvSpPr>
              <p:spPr bwMode="auto">
                <a:xfrm>
                  <a:off x="3026" y="1880"/>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7" name="Oval 125"/>
                <p:cNvSpPr>
                  <a:spLocks noChangeArrowheads="1"/>
                </p:cNvSpPr>
                <p:nvPr/>
              </p:nvSpPr>
              <p:spPr bwMode="auto">
                <a:xfrm>
                  <a:off x="3021" y="1900"/>
                  <a:ext cx="102"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8" name="Oval 126"/>
                <p:cNvSpPr>
                  <a:spLocks noChangeArrowheads="1"/>
                </p:cNvSpPr>
                <p:nvPr/>
              </p:nvSpPr>
              <p:spPr bwMode="auto">
                <a:xfrm>
                  <a:off x="3019" y="209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9" name="Oval 127"/>
                <p:cNvSpPr>
                  <a:spLocks noChangeArrowheads="1"/>
                </p:cNvSpPr>
                <p:nvPr/>
              </p:nvSpPr>
              <p:spPr bwMode="auto">
                <a:xfrm>
                  <a:off x="3015" y="1850"/>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0" name="Oval 128"/>
                <p:cNvSpPr>
                  <a:spLocks noChangeArrowheads="1"/>
                </p:cNvSpPr>
                <p:nvPr/>
              </p:nvSpPr>
              <p:spPr bwMode="auto">
                <a:xfrm>
                  <a:off x="3004" y="1649"/>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1" name="Oval 129"/>
                <p:cNvSpPr>
                  <a:spLocks noChangeArrowheads="1"/>
                </p:cNvSpPr>
                <p:nvPr/>
              </p:nvSpPr>
              <p:spPr bwMode="auto">
                <a:xfrm>
                  <a:off x="2999" y="2236"/>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2" name="Oval 130"/>
                <p:cNvSpPr>
                  <a:spLocks noChangeArrowheads="1"/>
                </p:cNvSpPr>
                <p:nvPr/>
              </p:nvSpPr>
              <p:spPr bwMode="auto">
                <a:xfrm>
                  <a:off x="2990" y="2043"/>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3" name="Oval 131"/>
                <p:cNvSpPr>
                  <a:spLocks noChangeArrowheads="1"/>
                </p:cNvSpPr>
                <p:nvPr/>
              </p:nvSpPr>
              <p:spPr bwMode="auto">
                <a:xfrm>
                  <a:off x="2987" y="195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4" name="Oval 132"/>
                <p:cNvSpPr>
                  <a:spLocks noChangeArrowheads="1"/>
                </p:cNvSpPr>
                <p:nvPr/>
              </p:nvSpPr>
              <p:spPr bwMode="auto">
                <a:xfrm>
                  <a:off x="2987" y="190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5" name="Oval 133"/>
                <p:cNvSpPr>
                  <a:spLocks noChangeArrowheads="1"/>
                </p:cNvSpPr>
                <p:nvPr/>
              </p:nvSpPr>
              <p:spPr bwMode="auto">
                <a:xfrm>
                  <a:off x="2976" y="2296"/>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6" name="Oval 134"/>
                <p:cNvSpPr>
                  <a:spLocks noChangeArrowheads="1"/>
                </p:cNvSpPr>
                <p:nvPr/>
              </p:nvSpPr>
              <p:spPr bwMode="auto">
                <a:xfrm>
                  <a:off x="2969" y="1860"/>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7" name="Oval 135"/>
                <p:cNvSpPr>
                  <a:spLocks noChangeArrowheads="1"/>
                </p:cNvSpPr>
                <p:nvPr/>
              </p:nvSpPr>
              <p:spPr bwMode="auto">
                <a:xfrm>
                  <a:off x="2969" y="206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8" name="Oval 136"/>
                <p:cNvSpPr>
                  <a:spLocks noChangeArrowheads="1"/>
                </p:cNvSpPr>
                <p:nvPr/>
              </p:nvSpPr>
              <p:spPr bwMode="auto">
                <a:xfrm>
                  <a:off x="2966" y="218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9" name="Oval 137"/>
                <p:cNvSpPr>
                  <a:spLocks noChangeArrowheads="1"/>
                </p:cNvSpPr>
                <p:nvPr/>
              </p:nvSpPr>
              <p:spPr bwMode="auto">
                <a:xfrm>
                  <a:off x="2960" y="1685"/>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0" name="Oval 138"/>
                <p:cNvSpPr>
                  <a:spLocks noChangeArrowheads="1"/>
                </p:cNvSpPr>
                <p:nvPr/>
              </p:nvSpPr>
              <p:spPr bwMode="auto">
                <a:xfrm>
                  <a:off x="2959" y="1944"/>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1" name="Oval 139"/>
                <p:cNvSpPr>
                  <a:spLocks noChangeArrowheads="1"/>
                </p:cNvSpPr>
                <p:nvPr/>
              </p:nvSpPr>
              <p:spPr bwMode="auto">
                <a:xfrm>
                  <a:off x="2952" y="2039"/>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2" name="Oval 140"/>
                <p:cNvSpPr>
                  <a:spLocks noChangeArrowheads="1"/>
                </p:cNvSpPr>
                <p:nvPr/>
              </p:nvSpPr>
              <p:spPr bwMode="auto">
                <a:xfrm>
                  <a:off x="2947" y="209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3" name="Oval 141"/>
                <p:cNvSpPr>
                  <a:spLocks noChangeArrowheads="1"/>
                </p:cNvSpPr>
                <p:nvPr/>
              </p:nvSpPr>
              <p:spPr bwMode="auto">
                <a:xfrm>
                  <a:off x="2930" y="182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4" name="Oval 142"/>
                <p:cNvSpPr>
                  <a:spLocks noChangeArrowheads="1"/>
                </p:cNvSpPr>
                <p:nvPr/>
              </p:nvSpPr>
              <p:spPr bwMode="auto">
                <a:xfrm>
                  <a:off x="2922" y="1615"/>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5" name="Oval 143"/>
                <p:cNvSpPr>
                  <a:spLocks noChangeArrowheads="1"/>
                </p:cNvSpPr>
                <p:nvPr/>
              </p:nvSpPr>
              <p:spPr bwMode="auto">
                <a:xfrm>
                  <a:off x="2917" y="1852"/>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6" name="Oval 144"/>
                <p:cNvSpPr>
                  <a:spLocks noChangeArrowheads="1"/>
                </p:cNvSpPr>
                <p:nvPr/>
              </p:nvSpPr>
              <p:spPr bwMode="auto">
                <a:xfrm>
                  <a:off x="2916" y="203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7" name="Oval 145"/>
                <p:cNvSpPr>
                  <a:spLocks noChangeArrowheads="1"/>
                </p:cNvSpPr>
                <p:nvPr/>
              </p:nvSpPr>
              <p:spPr bwMode="auto">
                <a:xfrm>
                  <a:off x="2907" y="196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8" name="Oval 146"/>
                <p:cNvSpPr>
                  <a:spLocks noChangeArrowheads="1"/>
                </p:cNvSpPr>
                <p:nvPr/>
              </p:nvSpPr>
              <p:spPr bwMode="auto">
                <a:xfrm>
                  <a:off x="2904" y="155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9" name="Oval 147"/>
                <p:cNvSpPr>
                  <a:spLocks noChangeArrowheads="1"/>
                </p:cNvSpPr>
                <p:nvPr/>
              </p:nvSpPr>
              <p:spPr bwMode="auto">
                <a:xfrm>
                  <a:off x="2903" y="2026"/>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0" name="Oval 148"/>
                <p:cNvSpPr>
                  <a:spLocks noChangeArrowheads="1"/>
                </p:cNvSpPr>
                <p:nvPr/>
              </p:nvSpPr>
              <p:spPr bwMode="auto">
                <a:xfrm>
                  <a:off x="2903" y="158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1" name="Oval 149"/>
                <p:cNvSpPr>
                  <a:spLocks noChangeArrowheads="1"/>
                </p:cNvSpPr>
                <p:nvPr/>
              </p:nvSpPr>
              <p:spPr bwMode="auto">
                <a:xfrm>
                  <a:off x="2901" y="187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2" name="Oval 150"/>
                <p:cNvSpPr>
                  <a:spLocks noChangeArrowheads="1"/>
                </p:cNvSpPr>
                <p:nvPr/>
              </p:nvSpPr>
              <p:spPr bwMode="auto">
                <a:xfrm>
                  <a:off x="2896" y="1933"/>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3" name="Oval 151"/>
                <p:cNvSpPr>
                  <a:spLocks noChangeArrowheads="1"/>
                </p:cNvSpPr>
                <p:nvPr/>
              </p:nvSpPr>
              <p:spPr bwMode="auto">
                <a:xfrm>
                  <a:off x="2896" y="2052"/>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4" name="Oval 152"/>
                <p:cNvSpPr>
                  <a:spLocks noChangeArrowheads="1"/>
                </p:cNvSpPr>
                <p:nvPr/>
              </p:nvSpPr>
              <p:spPr bwMode="auto">
                <a:xfrm>
                  <a:off x="2895" y="1957"/>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5" name="Oval 153"/>
                <p:cNvSpPr>
                  <a:spLocks noChangeArrowheads="1"/>
                </p:cNvSpPr>
                <p:nvPr/>
              </p:nvSpPr>
              <p:spPr bwMode="auto">
                <a:xfrm>
                  <a:off x="2892" y="1581"/>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6" name="Oval 154"/>
                <p:cNvSpPr>
                  <a:spLocks noChangeArrowheads="1"/>
                </p:cNvSpPr>
                <p:nvPr/>
              </p:nvSpPr>
              <p:spPr bwMode="auto">
                <a:xfrm>
                  <a:off x="2888" y="1872"/>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7" name="Oval 155"/>
                <p:cNvSpPr>
                  <a:spLocks noChangeArrowheads="1"/>
                </p:cNvSpPr>
                <p:nvPr/>
              </p:nvSpPr>
              <p:spPr bwMode="auto">
                <a:xfrm>
                  <a:off x="2888" y="1765"/>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8" name="Oval 156"/>
                <p:cNvSpPr>
                  <a:spLocks noChangeArrowheads="1"/>
                </p:cNvSpPr>
                <p:nvPr/>
              </p:nvSpPr>
              <p:spPr bwMode="auto">
                <a:xfrm>
                  <a:off x="2880" y="186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9" name="Oval 157"/>
                <p:cNvSpPr>
                  <a:spLocks noChangeArrowheads="1"/>
                </p:cNvSpPr>
                <p:nvPr/>
              </p:nvSpPr>
              <p:spPr bwMode="auto">
                <a:xfrm>
                  <a:off x="2874" y="186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0" name="Oval 158"/>
                <p:cNvSpPr>
                  <a:spLocks noChangeArrowheads="1"/>
                </p:cNvSpPr>
                <p:nvPr/>
              </p:nvSpPr>
              <p:spPr bwMode="auto">
                <a:xfrm>
                  <a:off x="2872" y="1920"/>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1" name="Oval 159"/>
                <p:cNvSpPr>
                  <a:spLocks noChangeArrowheads="1"/>
                </p:cNvSpPr>
                <p:nvPr/>
              </p:nvSpPr>
              <p:spPr bwMode="auto">
                <a:xfrm>
                  <a:off x="2870" y="1709"/>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2" name="Oval 160"/>
                <p:cNvSpPr>
                  <a:spLocks noChangeArrowheads="1"/>
                </p:cNvSpPr>
                <p:nvPr/>
              </p:nvSpPr>
              <p:spPr bwMode="auto">
                <a:xfrm>
                  <a:off x="2864" y="191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3" name="Oval 161"/>
                <p:cNvSpPr>
                  <a:spLocks noChangeArrowheads="1"/>
                </p:cNvSpPr>
                <p:nvPr/>
              </p:nvSpPr>
              <p:spPr bwMode="auto">
                <a:xfrm>
                  <a:off x="2863" y="1887"/>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4" name="Oval 162"/>
                <p:cNvSpPr>
                  <a:spLocks noChangeArrowheads="1"/>
                </p:cNvSpPr>
                <p:nvPr/>
              </p:nvSpPr>
              <p:spPr bwMode="auto">
                <a:xfrm>
                  <a:off x="2857" y="172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5" name="Oval 163"/>
                <p:cNvSpPr>
                  <a:spLocks noChangeArrowheads="1"/>
                </p:cNvSpPr>
                <p:nvPr/>
              </p:nvSpPr>
              <p:spPr bwMode="auto">
                <a:xfrm>
                  <a:off x="2852" y="1974"/>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6" name="Oval 164"/>
                <p:cNvSpPr>
                  <a:spLocks noChangeArrowheads="1"/>
                </p:cNvSpPr>
                <p:nvPr/>
              </p:nvSpPr>
              <p:spPr bwMode="auto">
                <a:xfrm>
                  <a:off x="2836" y="1964"/>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7" name="Oval 165"/>
                <p:cNvSpPr>
                  <a:spLocks noChangeArrowheads="1"/>
                </p:cNvSpPr>
                <p:nvPr/>
              </p:nvSpPr>
              <p:spPr bwMode="auto">
                <a:xfrm>
                  <a:off x="2835" y="175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8" name="Oval 166"/>
                <p:cNvSpPr>
                  <a:spLocks noChangeArrowheads="1"/>
                </p:cNvSpPr>
                <p:nvPr/>
              </p:nvSpPr>
              <p:spPr bwMode="auto">
                <a:xfrm>
                  <a:off x="2831" y="175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9" name="Oval 167"/>
                <p:cNvSpPr>
                  <a:spLocks noChangeArrowheads="1"/>
                </p:cNvSpPr>
                <p:nvPr/>
              </p:nvSpPr>
              <p:spPr bwMode="auto">
                <a:xfrm>
                  <a:off x="2829" y="177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60" name="Oval 168"/>
                <p:cNvSpPr>
                  <a:spLocks noChangeArrowheads="1"/>
                </p:cNvSpPr>
                <p:nvPr/>
              </p:nvSpPr>
              <p:spPr bwMode="auto">
                <a:xfrm>
                  <a:off x="2825" y="1954"/>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61" name="Oval 169"/>
                <p:cNvSpPr>
                  <a:spLocks noChangeArrowheads="1"/>
                </p:cNvSpPr>
                <p:nvPr/>
              </p:nvSpPr>
              <p:spPr bwMode="auto">
                <a:xfrm>
                  <a:off x="2822" y="2029"/>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62" name="Oval 170"/>
                <p:cNvSpPr>
                  <a:spLocks noChangeArrowheads="1"/>
                </p:cNvSpPr>
                <p:nvPr/>
              </p:nvSpPr>
              <p:spPr bwMode="auto">
                <a:xfrm>
                  <a:off x="2818" y="2005"/>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63" name="Oval 171"/>
                <p:cNvSpPr>
                  <a:spLocks noChangeArrowheads="1"/>
                </p:cNvSpPr>
                <p:nvPr/>
              </p:nvSpPr>
              <p:spPr bwMode="auto">
                <a:xfrm>
                  <a:off x="2814" y="1895"/>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64" name="Oval 172"/>
                <p:cNvSpPr>
                  <a:spLocks noChangeArrowheads="1"/>
                </p:cNvSpPr>
                <p:nvPr/>
              </p:nvSpPr>
              <p:spPr bwMode="auto">
                <a:xfrm>
                  <a:off x="2811" y="182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65" name="Oval 173"/>
                <p:cNvSpPr>
                  <a:spLocks noChangeArrowheads="1"/>
                </p:cNvSpPr>
                <p:nvPr/>
              </p:nvSpPr>
              <p:spPr bwMode="auto">
                <a:xfrm>
                  <a:off x="2798" y="2009"/>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66" name="Oval 174"/>
                <p:cNvSpPr>
                  <a:spLocks noChangeArrowheads="1"/>
                </p:cNvSpPr>
                <p:nvPr/>
              </p:nvSpPr>
              <p:spPr bwMode="auto">
                <a:xfrm>
                  <a:off x="2798" y="1917"/>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67" name="Oval 175"/>
                <p:cNvSpPr>
                  <a:spLocks noChangeArrowheads="1"/>
                </p:cNvSpPr>
                <p:nvPr/>
              </p:nvSpPr>
              <p:spPr bwMode="auto">
                <a:xfrm>
                  <a:off x="2795" y="2070"/>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68" name="Oval 176"/>
                <p:cNvSpPr>
                  <a:spLocks noChangeArrowheads="1"/>
                </p:cNvSpPr>
                <p:nvPr/>
              </p:nvSpPr>
              <p:spPr bwMode="auto">
                <a:xfrm>
                  <a:off x="2794" y="198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69" name="Oval 177"/>
                <p:cNvSpPr>
                  <a:spLocks noChangeArrowheads="1"/>
                </p:cNvSpPr>
                <p:nvPr/>
              </p:nvSpPr>
              <p:spPr bwMode="auto">
                <a:xfrm>
                  <a:off x="2783" y="1978"/>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0" name="Oval 178"/>
                <p:cNvSpPr>
                  <a:spLocks noChangeArrowheads="1"/>
                </p:cNvSpPr>
                <p:nvPr/>
              </p:nvSpPr>
              <p:spPr bwMode="auto">
                <a:xfrm>
                  <a:off x="2782" y="2048"/>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1" name="Oval 179"/>
                <p:cNvSpPr>
                  <a:spLocks noChangeArrowheads="1"/>
                </p:cNvSpPr>
                <p:nvPr/>
              </p:nvSpPr>
              <p:spPr bwMode="auto">
                <a:xfrm>
                  <a:off x="2774" y="187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2" name="Oval 180"/>
                <p:cNvSpPr>
                  <a:spLocks noChangeArrowheads="1"/>
                </p:cNvSpPr>
                <p:nvPr/>
              </p:nvSpPr>
              <p:spPr bwMode="auto">
                <a:xfrm>
                  <a:off x="2771" y="1993"/>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3" name="Oval 181"/>
                <p:cNvSpPr>
                  <a:spLocks noChangeArrowheads="1"/>
                </p:cNvSpPr>
                <p:nvPr/>
              </p:nvSpPr>
              <p:spPr bwMode="auto">
                <a:xfrm>
                  <a:off x="2755" y="1954"/>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4" name="Oval 182"/>
                <p:cNvSpPr>
                  <a:spLocks noChangeArrowheads="1"/>
                </p:cNvSpPr>
                <p:nvPr/>
              </p:nvSpPr>
              <p:spPr bwMode="auto">
                <a:xfrm>
                  <a:off x="2747" y="185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5" name="Oval 183"/>
                <p:cNvSpPr>
                  <a:spLocks noChangeArrowheads="1"/>
                </p:cNvSpPr>
                <p:nvPr/>
              </p:nvSpPr>
              <p:spPr bwMode="auto">
                <a:xfrm>
                  <a:off x="2746" y="1941"/>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6" name="Oval 184"/>
                <p:cNvSpPr>
                  <a:spLocks noChangeArrowheads="1"/>
                </p:cNvSpPr>
                <p:nvPr/>
              </p:nvSpPr>
              <p:spPr bwMode="auto">
                <a:xfrm>
                  <a:off x="2743" y="1509"/>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7" name="Oval 185"/>
                <p:cNvSpPr>
                  <a:spLocks noChangeArrowheads="1"/>
                </p:cNvSpPr>
                <p:nvPr/>
              </p:nvSpPr>
              <p:spPr bwMode="auto">
                <a:xfrm>
                  <a:off x="2743" y="1728"/>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8" name="Oval 186"/>
                <p:cNvSpPr>
                  <a:spLocks noChangeArrowheads="1"/>
                </p:cNvSpPr>
                <p:nvPr/>
              </p:nvSpPr>
              <p:spPr bwMode="auto">
                <a:xfrm>
                  <a:off x="2725" y="1893"/>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9" name="Oval 187"/>
                <p:cNvSpPr>
                  <a:spLocks noChangeArrowheads="1"/>
                </p:cNvSpPr>
                <p:nvPr/>
              </p:nvSpPr>
              <p:spPr bwMode="auto">
                <a:xfrm>
                  <a:off x="2718" y="1881"/>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0" name="Oval 188"/>
                <p:cNvSpPr>
                  <a:spLocks noChangeArrowheads="1"/>
                </p:cNvSpPr>
                <p:nvPr/>
              </p:nvSpPr>
              <p:spPr bwMode="auto">
                <a:xfrm>
                  <a:off x="2715" y="1853"/>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1" name="Oval 189"/>
                <p:cNvSpPr>
                  <a:spLocks noChangeArrowheads="1"/>
                </p:cNvSpPr>
                <p:nvPr/>
              </p:nvSpPr>
              <p:spPr bwMode="auto">
                <a:xfrm>
                  <a:off x="2713" y="221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2" name="Oval 190"/>
                <p:cNvSpPr>
                  <a:spLocks noChangeArrowheads="1"/>
                </p:cNvSpPr>
                <p:nvPr/>
              </p:nvSpPr>
              <p:spPr bwMode="auto">
                <a:xfrm>
                  <a:off x="2710" y="1727"/>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3" name="Oval 191"/>
                <p:cNvSpPr>
                  <a:spLocks noChangeArrowheads="1"/>
                </p:cNvSpPr>
                <p:nvPr/>
              </p:nvSpPr>
              <p:spPr bwMode="auto">
                <a:xfrm>
                  <a:off x="2708" y="177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4" name="Oval 192"/>
                <p:cNvSpPr>
                  <a:spLocks noChangeArrowheads="1"/>
                </p:cNvSpPr>
                <p:nvPr/>
              </p:nvSpPr>
              <p:spPr bwMode="auto">
                <a:xfrm>
                  <a:off x="2705" y="1766"/>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5" name="Oval 193"/>
                <p:cNvSpPr>
                  <a:spLocks noChangeArrowheads="1"/>
                </p:cNvSpPr>
                <p:nvPr/>
              </p:nvSpPr>
              <p:spPr bwMode="auto">
                <a:xfrm>
                  <a:off x="2698" y="2179"/>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6" name="Oval 194"/>
                <p:cNvSpPr>
                  <a:spLocks noChangeArrowheads="1"/>
                </p:cNvSpPr>
                <p:nvPr/>
              </p:nvSpPr>
              <p:spPr bwMode="auto">
                <a:xfrm>
                  <a:off x="2696" y="1929"/>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7" name="Oval 195"/>
                <p:cNvSpPr>
                  <a:spLocks noChangeArrowheads="1"/>
                </p:cNvSpPr>
                <p:nvPr/>
              </p:nvSpPr>
              <p:spPr bwMode="auto">
                <a:xfrm>
                  <a:off x="2696" y="188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8" name="Oval 196"/>
                <p:cNvSpPr>
                  <a:spLocks noChangeArrowheads="1"/>
                </p:cNvSpPr>
                <p:nvPr/>
              </p:nvSpPr>
              <p:spPr bwMode="auto">
                <a:xfrm>
                  <a:off x="2692" y="1832"/>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9" name="Oval 197"/>
                <p:cNvSpPr>
                  <a:spLocks noChangeArrowheads="1"/>
                </p:cNvSpPr>
                <p:nvPr/>
              </p:nvSpPr>
              <p:spPr bwMode="auto">
                <a:xfrm>
                  <a:off x="2689" y="1810"/>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0" name="Oval 198"/>
                <p:cNvSpPr>
                  <a:spLocks noChangeArrowheads="1"/>
                </p:cNvSpPr>
                <p:nvPr/>
              </p:nvSpPr>
              <p:spPr bwMode="auto">
                <a:xfrm>
                  <a:off x="2688" y="168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1" name="Oval 199"/>
                <p:cNvSpPr>
                  <a:spLocks noChangeArrowheads="1"/>
                </p:cNvSpPr>
                <p:nvPr/>
              </p:nvSpPr>
              <p:spPr bwMode="auto">
                <a:xfrm>
                  <a:off x="2683" y="1939"/>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2" name="Oval 200"/>
                <p:cNvSpPr>
                  <a:spLocks noChangeArrowheads="1"/>
                </p:cNvSpPr>
                <p:nvPr/>
              </p:nvSpPr>
              <p:spPr bwMode="auto">
                <a:xfrm>
                  <a:off x="2666" y="1858"/>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3" name="Oval 201"/>
                <p:cNvSpPr>
                  <a:spLocks noChangeArrowheads="1"/>
                </p:cNvSpPr>
                <p:nvPr/>
              </p:nvSpPr>
              <p:spPr bwMode="auto">
                <a:xfrm>
                  <a:off x="2664" y="1860"/>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4" name="Oval 202"/>
                <p:cNvSpPr>
                  <a:spLocks noChangeArrowheads="1"/>
                </p:cNvSpPr>
                <p:nvPr/>
              </p:nvSpPr>
              <p:spPr bwMode="auto">
                <a:xfrm>
                  <a:off x="2662" y="199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5" name="Oval 203"/>
                <p:cNvSpPr>
                  <a:spLocks noChangeArrowheads="1"/>
                </p:cNvSpPr>
                <p:nvPr/>
              </p:nvSpPr>
              <p:spPr bwMode="auto">
                <a:xfrm>
                  <a:off x="2661" y="1718"/>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6" name="Oval 204"/>
                <p:cNvSpPr>
                  <a:spLocks noChangeArrowheads="1"/>
                </p:cNvSpPr>
                <p:nvPr/>
              </p:nvSpPr>
              <p:spPr bwMode="auto">
                <a:xfrm>
                  <a:off x="2661" y="197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grpSp>
            <p:nvGrpSpPr>
              <p:cNvPr id="7" name="Group 406"/>
              <p:cNvGrpSpPr>
                <a:grpSpLocks/>
              </p:cNvGrpSpPr>
              <p:nvPr/>
            </p:nvGrpSpPr>
            <p:grpSpPr bwMode="auto">
              <a:xfrm>
                <a:off x="3040063" y="2532063"/>
                <a:ext cx="1344613" cy="1409700"/>
                <a:chOff x="1915" y="1595"/>
                <a:chExt cx="847" cy="888"/>
              </a:xfrm>
            </p:grpSpPr>
            <p:sp>
              <p:nvSpPr>
                <p:cNvPr id="97" name="Oval 206"/>
                <p:cNvSpPr>
                  <a:spLocks noChangeArrowheads="1"/>
                </p:cNvSpPr>
                <p:nvPr/>
              </p:nvSpPr>
              <p:spPr bwMode="auto">
                <a:xfrm>
                  <a:off x="2661" y="1691"/>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8" name="Oval 207"/>
                <p:cNvSpPr>
                  <a:spLocks noChangeArrowheads="1"/>
                </p:cNvSpPr>
                <p:nvPr/>
              </p:nvSpPr>
              <p:spPr bwMode="auto">
                <a:xfrm>
                  <a:off x="2659" y="1783"/>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9" name="Oval 208"/>
                <p:cNvSpPr>
                  <a:spLocks noChangeArrowheads="1"/>
                </p:cNvSpPr>
                <p:nvPr/>
              </p:nvSpPr>
              <p:spPr bwMode="auto">
                <a:xfrm>
                  <a:off x="2659" y="1624"/>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0" name="Oval 209"/>
                <p:cNvSpPr>
                  <a:spLocks noChangeArrowheads="1"/>
                </p:cNvSpPr>
                <p:nvPr/>
              </p:nvSpPr>
              <p:spPr bwMode="auto">
                <a:xfrm>
                  <a:off x="2655" y="1654"/>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1" name="Oval 210"/>
                <p:cNvSpPr>
                  <a:spLocks noChangeArrowheads="1"/>
                </p:cNvSpPr>
                <p:nvPr/>
              </p:nvSpPr>
              <p:spPr bwMode="auto">
                <a:xfrm>
                  <a:off x="2655" y="210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2" name="Oval 211"/>
                <p:cNvSpPr>
                  <a:spLocks noChangeArrowheads="1"/>
                </p:cNvSpPr>
                <p:nvPr/>
              </p:nvSpPr>
              <p:spPr bwMode="auto">
                <a:xfrm>
                  <a:off x="2636" y="1938"/>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3" name="Oval 212"/>
                <p:cNvSpPr>
                  <a:spLocks noChangeArrowheads="1"/>
                </p:cNvSpPr>
                <p:nvPr/>
              </p:nvSpPr>
              <p:spPr bwMode="auto">
                <a:xfrm>
                  <a:off x="2636" y="1872"/>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4" name="Oval 213"/>
                <p:cNvSpPr>
                  <a:spLocks noChangeArrowheads="1"/>
                </p:cNvSpPr>
                <p:nvPr/>
              </p:nvSpPr>
              <p:spPr bwMode="auto">
                <a:xfrm>
                  <a:off x="2633" y="1921"/>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5" name="Oval 214"/>
                <p:cNvSpPr>
                  <a:spLocks noChangeArrowheads="1"/>
                </p:cNvSpPr>
                <p:nvPr/>
              </p:nvSpPr>
              <p:spPr bwMode="auto">
                <a:xfrm>
                  <a:off x="2627" y="168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6" name="Oval 215"/>
                <p:cNvSpPr>
                  <a:spLocks noChangeArrowheads="1"/>
                </p:cNvSpPr>
                <p:nvPr/>
              </p:nvSpPr>
              <p:spPr bwMode="auto">
                <a:xfrm>
                  <a:off x="2624" y="1937"/>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7" name="Oval 216"/>
                <p:cNvSpPr>
                  <a:spLocks noChangeArrowheads="1"/>
                </p:cNvSpPr>
                <p:nvPr/>
              </p:nvSpPr>
              <p:spPr bwMode="auto">
                <a:xfrm>
                  <a:off x="2623" y="1646"/>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8" name="Oval 217"/>
                <p:cNvSpPr>
                  <a:spLocks noChangeArrowheads="1"/>
                </p:cNvSpPr>
                <p:nvPr/>
              </p:nvSpPr>
              <p:spPr bwMode="auto">
                <a:xfrm>
                  <a:off x="2621" y="164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9" name="Oval 218"/>
                <p:cNvSpPr>
                  <a:spLocks noChangeArrowheads="1"/>
                </p:cNvSpPr>
                <p:nvPr/>
              </p:nvSpPr>
              <p:spPr bwMode="auto">
                <a:xfrm>
                  <a:off x="2616" y="1672"/>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0" name="Oval 219"/>
                <p:cNvSpPr>
                  <a:spLocks noChangeArrowheads="1"/>
                </p:cNvSpPr>
                <p:nvPr/>
              </p:nvSpPr>
              <p:spPr bwMode="auto">
                <a:xfrm>
                  <a:off x="2614" y="2266"/>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1" name="Oval 220"/>
                <p:cNvSpPr>
                  <a:spLocks noChangeArrowheads="1"/>
                </p:cNvSpPr>
                <p:nvPr/>
              </p:nvSpPr>
              <p:spPr bwMode="auto">
                <a:xfrm>
                  <a:off x="2611" y="2119"/>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2" name="Oval 221"/>
                <p:cNvSpPr>
                  <a:spLocks noChangeArrowheads="1"/>
                </p:cNvSpPr>
                <p:nvPr/>
              </p:nvSpPr>
              <p:spPr bwMode="auto">
                <a:xfrm>
                  <a:off x="2611" y="1949"/>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3" name="Oval 222"/>
                <p:cNvSpPr>
                  <a:spLocks noChangeArrowheads="1"/>
                </p:cNvSpPr>
                <p:nvPr/>
              </p:nvSpPr>
              <p:spPr bwMode="auto">
                <a:xfrm>
                  <a:off x="2610" y="1849"/>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4" name="Oval 223"/>
                <p:cNvSpPr>
                  <a:spLocks noChangeArrowheads="1"/>
                </p:cNvSpPr>
                <p:nvPr/>
              </p:nvSpPr>
              <p:spPr bwMode="auto">
                <a:xfrm>
                  <a:off x="2593" y="177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5" name="Oval 224"/>
                <p:cNvSpPr>
                  <a:spLocks noChangeArrowheads="1"/>
                </p:cNvSpPr>
                <p:nvPr/>
              </p:nvSpPr>
              <p:spPr bwMode="auto">
                <a:xfrm>
                  <a:off x="2592" y="200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6" name="Oval 225"/>
                <p:cNvSpPr>
                  <a:spLocks noChangeArrowheads="1"/>
                </p:cNvSpPr>
                <p:nvPr/>
              </p:nvSpPr>
              <p:spPr bwMode="auto">
                <a:xfrm>
                  <a:off x="2589" y="214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7" name="Oval 226"/>
                <p:cNvSpPr>
                  <a:spLocks noChangeArrowheads="1"/>
                </p:cNvSpPr>
                <p:nvPr/>
              </p:nvSpPr>
              <p:spPr bwMode="auto">
                <a:xfrm>
                  <a:off x="2587" y="1923"/>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8" name="Oval 227"/>
                <p:cNvSpPr>
                  <a:spLocks noChangeArrowheads="1"/>
                </p:cNvSpPr>
                <p:nvPr/>
              </p:nvSpPr>
              <p:spPr bwMode="auto">
                <a:xfrm>
                  <a:off x="2571" y="166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9" name="Oval 228"/>
                <p:cNvSpPr>
                  <a:spLocks noChangeArrowheads="1"/>
                </p:cNvSpPr>
                <p:nvPr/>
              </p:nvSpPr>
              <p:spPr bwMode="auto">
                <a:xfrm>
                  <a:off x="2571" y="2101"/>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0" name="Oval 229"/>
                <p:cNvSpPr>
                  <a:spLocks noChangeArrowheads="1"/>
                </p:cNvSpPr>
                <p:nvPr/>
              </p:nvSpPr>
              <p:spPr bwMode="auto">
                <a:xfrm>
                  <a:off x="2570" y="1850"/>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1" name="Oval 230"/>
                <p:cNvSpPr>
                  <a:spLocks noChangeArrowheads="1"/>
                </p:cNvSpPr>
                <p:nvPr/>
              </p:nvSpPr>
              <p:spPr bwMode="auto">
                <a:xfrm>
                  <a:off x="2569" y="2181"/>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2" name="Oval 231"/>
                <p:cNvSpPr>
                  <a:spLocks noChangeArrowheads="1"/>
                </p:cNvSpPr>
                <p:nvPr/>
              </p:nvSpPr>
              <p:spPr bwMode="auto">
                <a:xfrm>
                  <a:off x="2561" y="1858"/>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3" name="Oval 232"/>
                <p:cNvSpPr>
                  <a:spLocks noChangeArrowheads="1"/>
                </p:cNvSpPr>
                <p:nvPr/>
              </p:nvSpPr>
              <p:spPr bwMode="auto">
                <a:xfrm>
                  <a:off x="2560" y="189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4" name="Oval 233"/>
                <p:cNvSpPr>
                  <a:spLocks noChangeArrowheads="1"/>
                </p:cNvSpPr>
                <p:nvPr/>
              </p:nvSpPr>
              <p:spPr bwMode="auto">
                <a:xfrm>
                  <a:off x="2558" y="1790"/>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5" name="Oval 234"/>
                <p:cNvSpPr>
                  <a:spLocks noChangeArrowheads="1"/>
                </p:cNvSpPr>
                <p:nvPr/>
              </p:nvSpPr>
              <p:spPr bwMode="auto">
                <a:xfrm>
                  <a:off x="2552" y="2185"/>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6" name="Oval 235"/>
                <p:cNvSpPr>
                  <a:spLocks noChangeArrowheads="1"/>
                </p:cNvSpPr>
                <p:nvPr/>
              </p:nvSpPr>
              <p:spPr bwMode="auto">
                <a:xfrm>
                  <a:off x="2550" y="188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7" name="Oval 236"/>
                <p:cNvSpPr>
                  <a:spLocks noChangeArrowheads="1"/>
                </p:cNvSpPr>
                <p:nvPr/>
              </p:nvSpPr>
              <p:spPr bwMode="auto">
                <a:xfrm>
                  <a:off x="2549" y="175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8" name="Oval 237"/>
                <p:cNvSpPr>
                  <a:spLocks noChangeArrowheads="1"/>
                </p:cNvSpPr>
                <p:nvPr/>
              </p:nvSpPr>
              <p:spPr bwMode="auto">
                <a:xfrm>
                  <a:off x="2545" y="2152"/>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9" name="Oval 238"/>
                <p:cNvSpPr>
                  <a:spLocks noChangeArrowheads="1"/>
                </p:cNvSpPr>
                <p:nvPr/>
              </p:nvSpPr>
              <p:spPr bwMode="auto">
                <a:xfrm>
                  <a:off x="2544" y="1804"/>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0" name="Oval 239"/>
                <p:cNvSpPr>
                  <a:spLocks noChangeArrowheads="1"/>
                </p:cNvSpPr>
                <p:nvPr/>
              </p:nvSpPr>
              <p:spPr bwMode="auto">
                <a:xfrm>
                  <a:off x="2541" y="1960"/>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1" name="Oval 240"/>
                <p:cNvSpPr>
                  <a:spLocks noChangeArrowheads="1"/>
                </p:cNvSpPr>
                <p:nvPr/>
              </p:nvSpPr>
              <p:spPr bwMode="auto">
                <a:xfrm>
                  <a:off x="2539" y="180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2" name="Oval 241"/>
                <p:cNvSpPr>
                  <a:spLocks noChangeArrowheads="1"/>
                </p:cNvSpPr>
                <p:nvPr/>
              </p:nvSpPr>
              <p:spPr bwMode="auto">
                <a:xfrm>
                  <a:off x="2533" y="1891"/>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3" name="Oval 242"/>
                <p:cNvSpPr>
                  <a:spLocks noChangeArrowheads="1"/>
                </p:cNvSpPr>
                <p:nvPr/>
              </p:nvSpPr>
              <p:spPr bwMode="auto">
                <a:xfrm>
                  <a:off x="2530" y="1595"/>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4" name="Oval 243"/>
                <p:cNvSpPr>
                  <a:spLocks noChangeArrowheads="1"/>
                </p:cNvSpPr>
                <p:nvPr/>
              </p:nvSpPr>
              <p:spPr bwMode="auto">
                <a:xfrm>
                  <a:off x="2528" y="1861"/>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5" name="Oval 244"/>
                <p:cNvSpPr>
                  <a:spLocks noChangeArrowheads="1"/>
                </p:cNvSpPr>
                <p:nvPr/>
              </p:nvSpPr>
              <p:spPr bwMode="auto">
                <a:xfrm>
                  <a:off x="2512" y="192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6" name="Oval 245"/>
                <p:cNvSpPr>
                  <a:spLocks noChangeArrowheads="1"/>
                </p:cNvSpPr>
                <p:nvPr/>
              </p:nvSpPr>
              <p:spPr bwMode="auto">
                <a:xfrm>
                  <a:off x="2509" y="2064"/>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7" name="Oval 246"/>
                <p:cNvSpPr>
                  <a:spLocks noChangeArrowheads="1"/>
                </p:cNvSpPr>
                <p:nvPr/>
              </p:nvSpPr>
              <p:spPr bwMode="auto">
                <a:xfrm>
                  <a:off x="2500" y="2140"/>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8" name="Oval 247"/>
                <p:cNvSpPr>
                  <a:spLocks noChangeArrowheads="1"/>
                </p:cNvSpPr>
                <p:nvPr/>
              </p:nvSpPr>
              <p:spPr bwMode="auto">
                <a:xfrm>
                  <a:off x="2498" y="1866"/>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9" name="Oval 248"/>
                <p:cNvSpPr>
                  <a:spLocks noChangeArrowheads="1"/>
                </p:cNvSpPr>
                <p:nvPr/>
              </p:nvSpPr>
              <p:spPr bwMode="auto">
                <a:xfrm>
                  <a:off x="2495" y="227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0" name="Oval 249"/>
                <p:cNvSpPr>
                  <a:spLocks noChangeArrowheads="1"/>
                </p:cNvSpPr>
                <p:nvPr/>
              </p:nvSpPr>
              <p:spPr bwMode="auto">
                <a:xfrm>
                  <a:off x="2493" y="1688"/>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1" name="Oval 250"/>
                <p:cNvSpPr>
                  <a:spLocks noChangeArrowheads="1"/>
                </p:cNvSpPr>
                <p:nvPr/>
              </p:nvSpPr>
              <p:spPr bwMode="auto">
                <a:xfrm>
                  <a:off x="2490" y="1934"/>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2" name="Oval 251"/>
                <p:cNvSpPr>
                  <a:spLocks noChangeArrowheads="1"/>
                </p:cNvSpPr>
                <p:nvPr/>
              </p:nvSpPr>
              <p:spPr bwMode="auto">
                <a:xfrm>
                  <a:off x="2483" y="194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3" name="Oval 252"/>
                <p:cNvSpPr>
                  <a:spLocks noChangeArrowheads="1"/>
                </p:cNvSpPr>
                <p:nvPr/>
              </p:nvSpPr>
              <p:spPr bwMode="auto">
                <a:xfrm>
                  <a:off x="2478" y="2048"/>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4" name="Oval 253"/>
                <p:cNvSpPr>
                  <a:spLocks noChangeArrowheads="1"/>
                </p:cNvSpPr>
                <p:nvPr/>
              </p:nvSpPr>
              <p:spPr bwMode="auto">
                <a:xfrm>
                  <a:off x="2471" y="186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5" name="Oval 254"/>
                <p:cNvSpPr>
                  <a:spLocks noChangeArrowheads="1"/>
                </p:cNvSpPr>
                <p:nvPr/>
              </p:nvSpPr>
              <p:spPr bwMode="auto">
                <a:xfrm>
                  <a:off x="2468" y="1782"/>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6" name="Oval 255"/>
                <p:cNvSpPr>
                  <a:spLocks noChangeArrowheads="1"/>
                </p:cNvSpPr>
                <p:nvPr/>
              </p:nvSpPr>
              <p:spPr bwMode="auto">
                <a:xfrm>
                  <a:off x="2465" y="191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7" name="Oval 256"/>
                <p:cNvSpPr>
                  <a:spLocks noChangeArrowheads="1"/>
                </p:cNvSpPr>
                <p:nvPr/>
              </p:nvSpPr>
              <p:spPr bwMode="auto">
                <a:xfrm>
                  <a:off x="2460" y="160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8" name="Oval 257"/>
                <p:cNvSpPr>
                  <a:spLocks noChangeArrowheads="1"/>
                </p:cNvSpPr>
                <p:nvPr/>
              </p:nvSpPr>
              <p:spPr bwMode="auto">
                <a:xfrm>
                  <a:off x="2456" y="2084"/>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9" name="Oval 258"/>
                <p:cNvSpPr>
                  <a:spLocks noChangeArrowheads="1"/>
                </p:cNvSpPr>
                <p:nvPr/>
              </p:nvSpPr>
              <p:spPr bwMode="auto">
                <a:xfrm>
                  <a:off x="2451" y="1945"/>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0" name="Oval 259"/>
                <p:cNvSpPr>
                  <a:spLocks noChangeArrowheads="1"/>
                </p:cNvSpPr>
                <p:nvPr/>
              </p:nvSpPr>
              <p:spPr bwMode="auto">
                <a:xfrm>
                  <a:off x="2445" y="1904"/>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1" name="Oval 260"/>
                <p:cNvSpPr>
                  <a:spLocks noChangeArrowheads="1"/>
                </p:cNvSpPr>
                <p:nvPr/>
              </p:nvSpPr>
              <p:spPr bwMode="auto">
                <a:xfrm>
                  <a:off x="2445" y="168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2" name="Oval 261"/>
                <p:cNvSpPr>
                  <a:spLocks noChangeArrowheads="1"/>
                </p:cNvSpPr>
                <p:nvPr/>
              </p:nvSpPr>
              <p:spPr bwMode="auto">
                <a:xfrm>
                  <a:off x="2445" y="206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3" name="Oval 262"/>
                <p:cNvSpPr>
                  <a:spLocks noChangeArrowheads="1"/>
                </p:cNvSpPr>
                <p:nvPr/>
              </p:nvSpPr>
              <p:spPr bwMode="auto">
                <a:xfrm>
                  <a:off x="2441" y="186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4" name="Oval 263"/>
                <p:cNvSpPr>
                  <a:spLocks noChangeArrowheads="1"/>
                </p:cNvSpPr>
                <p:nvPr/>
              </p:nvSpPr>
              <p:spPr bwMode="auto">
                <a:xfrm>
                  <a:off x="2439" y="195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5" name="Oval 264"/>
                <p:cNvSpPr>
                  <a:spLocks noChangeArrowheads="1"/>
                </p:cNvSpPr>
                <p:nvPr/>
              </p:nvSpPr>
              <p:spPr bwMode="auto">
                <a:xfrm>
                  <a:off x="2439" y="1793"/>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6" name="Oval 265"/>
                <p:cNvSpPr>
                  <a:spLocks noChangeArrowheads="1"/>
                </p:cNvSpPr>
                <p:nvPr/>
              </p:nvSpPr>
              <p:spPr bwMode="auto">
                <a:xfrm>
                  <a:off x="2436" y="191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7" name="Oval 266"/>
                <p:cNvSpPr>
                  <a:spLocks noChangeArrowheads="1"/>
                </p:cNvSpPr>
                <p:nvPr/>
              </p:nvSpPr>
              <p:spPr bwMode="auto">
                <a:xfrm>
                  <a:off x="2434" y="214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8" name="Oval 267"/>
                <p:cNvSpPr>
                  <a:spLocks noChangeArrowheads="1"/>
                </p:cNvSpPr>
                <p:nvPr/>
              </p:nvSpPr>
              <p:spPr bwMode="auto">
                <a:xfrm>
                  <a:off x="2425" y="206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9" name="Oval 268"/>
                <p:cNvSpPr>
                  <a:spLocks noChangeArrowheads="1"/>
                </p:cNvSpPr>
                <p:nvPr/>
              </p:nvSpPr>
              <p:spPr bwMode="auto">
                <a:xfrm>
                  <a:off x="2424" y="1763"/>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0" name="Oval 269"/>
                <p:cNvSpPr>
                  <a:spLocks noChangeArrowheads="1"/>
                </p:cNvSpPr>
                <p:nvPr/>
              </p:nvSpPr>
              <p:spPr bwMode="auto">
                <a:xfrm>
                  <a:off x="2419" y="2227"/>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1" name="Oval 270"/>
                <p:cNvSpPr>
                  <a:spLocks noChangeArrowheads="1"/>
                </p:cNvSpPr>
                <p:nvPr/>
              </p:nvSpPr>
              <p:spPr bwMode="auto">
                <a:xfrm>
                  <a:off x="2417" y="168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2" name="Oval 271"/>
                <p:cNvSpPr>
                  <a:spLocks noChangeArrowheads="1"/>
                </p:cNvSpPr>
                <p:nvPr/>
              </p:nvSpPr>
              <p:spPr bwMode="auto">
                <a:xfrm>
                  <a:off x="2413" y="191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3" name="Oval 272"/>
                <p:cNvSpPr>
                  <a:spLocks noChangeArrowheads="1"/>
                </p:cNvSpPr>
                <p:nvPr/>
              </p:nvSpPr>
              <p:spPr bwMode="auto">
                <a:xfrm>
                  <a:off x="2413" y="2012"/>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4" name="Oval 273"/>
                <p:cNvSpPr>
                  <a:spLocks noChangeArrowheads="1"/>
                </p:cNvSpPr>
                <p:nvPr/>
              </p:nvSpPr>
              <p:spPr bwMode="auto">
                <a:xfrm>
                  <a:off x="2404" y="1941"/>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5" name="Oval 274"/>
                <p:cNvSpPr>
                  <a:spLocks noChangeArrowheads="1"/>
                </p:cNvSpPr>
                <p:nvPr/>
              </p:nvSpPr>
              <p:spPr bwMode="auto">
                <a:xfrm>
                  <a:off x="2402" y="192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6" name="Oval 275"/>
                <p:cNvSpPr>
                  <a:spLocks noChangeArrowheads="1"/>
                </p:cNvSpPr>
                <p:nvPr/>
              </p:nvSpPr>
              <p:spPr bwMode="auto">
                <a:xfrm>
                  <a:off x="2400" y="1768"/>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7" name="Oval 276"/>
                <p:cNvSpPr>
                  <a:spLocks noChangeArrowheads="1"/>
                </p:cNvSpPr>
                <p:nvPr/>
              </p:nvSpPr>
              <p:spPr bwMode="auto">
                <a:xfrm>
                  <a:off x="2400" y="185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8" name="Oval 277"/>
                <p:cNvSpPr>
                  <a:spLocks noChangeArrowheads="1"/>
                </p:cNvSpPr>
                <p:nvPr/>
              </p:nvSpPr>
              <p:spPr bwMode="auto">
                <a:xfrm>
                  <a:off x="2400" y="1855"/>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9" name="Oval 278"/>
                <p:cNvSpPr>
                  <a:spLocks noChangeArrowheads="1"/>
                </p:cNvSpPr>
                <p:nvPr/>
              </p:nvSpPr>
              <p:spPr bwMode="auto">
                <a:xfrm>
                  <a:off x="2394" y="190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0" name="Oval 279"/>
                <p:cNvSpPr>
                  <a:spLocks noChangeArrowheads="1"/>
                </p:cNvSpPr>
                <p:nvPr/>
              </p:nvSpPr>
              <p:spPr bwMode="auto">
                <a:xfrm>
                  <a:off x="2394" y="1797"/>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1" name="Oval 280"/>
                <p:cNvSpPr>
                  <a:spLocks noChangeArrowheads="1"/>
                </p:cNvSpPr>
                <p:nvPr/>
              </p:nvSpPr>
              <p:spPr bwMode="auto">
                <a:xfrm>
                  <a:off x="2385" y="1863"/>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2" name="Oval 281"/>
                <p:cNvSpPr>
                  <a:spLocks noChangeArrowheads="1"/>
                </p:cNvSpPr>
                <p:nvPr/>
              </p:nvSpPr>
              <p:spPr bwMode="auto">
                <a:xfrm>
                  <a:off x="2385" y="1787"/>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3" name="Oval 282"/>
                <p:cNvSpPr>
                  <a:spLocks noChangeArrowheads="1"/>
                </p:cNvSpPr>
                <p:nvPr/>
              </p:nvSpPr>
              <p:spPr bwMode="auto">
                <a:xfrm>
                  <a:off x="2380" y="202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4" name="Oval 283"/>
                <p:cNvSpPr>
                  <a:spLocks noChangeArrowheads="1"/>
                </p:cNvSpPr>
                <p:nvPr/>
              </p:nvSpPr>
              <p:spPr bwMode="auto">
                <a:xfrm>
                  <a:off x="2375" y="203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5" name="Oval 284"/>
                <p:cNvSpPr>
                  <a:spLocks noChangeArrowheads="1"/>
                </p:cNvSpPr>
                <p:nvPr/>
              </p:nvSpPr>
              <p:spPr bwMode="auto">
                <a:xfrm>
                  <a:off x="2374" y="189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6" name="Oval 285"/>
                <p:cNvSpPr>
                  <a:spLocks noChangeArrowheads="1"/>
                </p:cNvSpPr>
                <p:nvPr/>
              </p:nvSpPr>
              <p:spPr bwMode="auto">
                <a:xfrm>
                  <a:off x="2372" y="163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7" name="Oval 286"/>
                <p:cNvSpPr>
                  <a:spLocks noChangeArrowheads="1"/>
                </p:cNvSpPr>
                <p:nvPr/>
              </p:nvSpPr>
              <p:spPr bwMode="auto">
                <a:xfrm>
                  <a:off x="2369" y="2029"/>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8" name="Oval 287"/>
                <p:cNvSpPr>
                  <a:spLocks noChangeArrowheads="1"/>
                </p:cNvSpPr>
                <p:nvPr/>
              </p:nvSpPr>
              <p:spPr bwMode="auto">
                <a:xfrm>
                  <a:off x="2369" y="1984"/>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9" name="Oval 288"/>
                <p:cNvSpPr>
                  <a:spLocks noChangeArrowheads="1"/>
                </p:cNvSpPr>
                <p:nvPr/>
              </p:nvSpPr>
              <p:spPr bwMode="auto">
                <a:xfrm>
                  <a:off x="2368" y="1806"/>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0" name="Oval 289"/>
                <p:cNvSpPr>
                  <a:spLocks noChangeArrowheads="1"/>
                </p:cNvSpPr>
                <p:nvPr/>
              </p:nvSpPr>
              <p:spPr bwMode="auto">
                <a:xfrm>
                  <a:off x="2365" y="1963"/>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1" name="Oval 290"/>
                <p:cNvSpPr>
                  <a:spLocks noChangeArrowheads="1"/>
                </p:cNvSpPr>
                <p:nvPr/>
              </p:nvSpPr>
              <p:spPr bwMode="auto">
                <a:xfrm>
                  <a:off x="2364" y="2009"/>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2" name="Oval 291"/>
                <p:cNvSpPr>
                  <a:spLocks noChangeArrowheads="1"/>
                </p:cNvSpPr>
                <p:nvPr/>
              </p:nvSpPr>
              <p:spPr bwMode="auto">
                <a:xfrm>
                  <a:off x="2356" y="184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3" name="Oval 292"/>
                <p:cNvSpPr>
                  <a:spLocks noChangeArrowheads="1"/>
                </p:cNvSpPr>
                <p:nvPr/>
              </p:nvSpPr>
              <p:spPr bwMode="auto">
                <a:xfrm>
                  <a:off x="2353" y="202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4" name="Oval 293"/>
                <p:cNvSpPr>
                  <a:spLocks noChangeArrowheads="1"/>
                </p:cNvSpPr>
                <p:nvPr/>
              </p:nvSpPr>
              <p:spPr bwMode="auto">
                <a:xfrm>
                  <a:off x="2350" y="1930"/>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5" name="Oval 294"/>
                <p:cNvSpPr>
                  <a:spLocks noChangeArrowheads="1"/>
                </p:cNvSpPr>
                <p:nvPr/>
              </p:nvSpPr>
              <p:spPr bwMode="auto">
                <a:xfrm>
                  <a:off x="2347" y="1931"/>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6" name="Oval 295"/>
                <p:cNvSpPr>
                  <a:spLocks noChangeArrowheads="1"/>
                </p:cNvSpPr>
                <p:nvPr/>
              </p:nvSpPr>
              <p:spPr bwMode="auto">
                <a:xfrm>
                  <a:off x="2345" y="2293"/>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7" name="Oval 296"/>
                <p:cNvSpPr>
                  <a:spLocks noChangeArrowheads="1"/>
                </p:cNvSpPr>
                <p:nvPr/>
              </p:nvSpPr>
              <p:spPr bwMode="auto">
                <a:xfrm>
                  <a:off x="2343" y="2191"/>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8" name="Oval 297"/>
                <p:cNvSpPr>
                  <a:spLocks noChangeArrowheads="1"/>
                </p:cNvSpPr>
                <p:nvPr/>
              </p:nvSpPr>
              <p:spPr bwMode="auto">
                <a:xfrm>
                  <a:off x="2334" y="1731"/>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9" name="Oval 298"/>
                <p:cNvSpPr>
                  <a:spLocks noChangeArrowheads="1"/>
                </p:cNvSpPr>
                <p:nvPr/>
              </p:nvSpPr>
              <p:spPr bwMode="auto">
                <a:xfrm>
                  <a:off x="2325" y="1952"/>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0" name="Oval 299"/>
                <p:cNvSpPr>
                  <a:spLocks noChangeArrowheads="1"/>
                </p:cNvSpPr>
                <p:nvPr/>
              </p:nvSpPr>
              <p:spPr bwMode="auto">
                <a:xfrm>
                  <a:off x="2325" y="1943"/>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1" name="Oval 300"/>
                <p:cNvSpPr>
                  <a:spLocks noChangeArrowheads="1"/>
                </p:cNvSpPr>
                <p:nvPr/>
              </p:nvSpPr>
              <p:spPr bwMode="auto">
                <a:xfrm>
                  <a:off x="2324" y="1735"/>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2" name="Oval 301"/>
                <p:cNvSpPr>
                  <a:spLocks noChangeArrowheads="1"/>
                </p:cNvSpPr>
                <p:nvPr/>
              </p:nvSpPr>
              <p:spPr bwMode="auto">
                <a:xfrm>
                  <a:off x="2321" y="1837"/>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3" name="Oval 302"/>
                <p:cNvSpPr>
                  <a:spLocks noChangeArrowheads="1"/>
                </p:cNvSpPr>
                <p:nvPr/>
              </p:nvSpPr>
              <p:spPr bwMode="auto">
                <a:xfrm>
                  <a:off x="2308" y="1881"/>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4" name="Oval 303"/>
                <p:cNvSpPr>
                  <a:spLocks noChangeArrowheads="1"/>
                </p:cNvSpPr>
                <p:nvPr/>
              </p:nvSpPr>
              <p:spPr bwMode="auto">
                <a:xfrm>
                  <a:off x="2303" y="199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5" name="Oval 304"/>
                <p:cNvSpPr>
                  <a:spLocks noChangeArrowheads="1"/>
                </p:cNvSpPr>
                <p:nvPr/>
              </p:nvSpPr>
              <p:spPr bwMode="auto">
                <a:xfrm>
                  <a:off x="2301" y="204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6" name="Oval 305"/>
                <p:cNvSpPr>
                  <a:spLocks noChangeArrowheads="1"/>
                </p:cNvSpPr>
                <p:nvPr/>
              </p:nvSpPr>
              <p:spPr bwMode="auto">
                <a:xfrm>
                  <a:off x="2286" y="1817"/>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7" name="Oval 306"/>
                <p:cNvSpPr>
                  <a:spLocks noChangeArrowheads="1"/>
                </p:cNvSpPr>
                <p:nvPr/>
              </p:nvSpPr>
              <p:spPr bwMode="auto">
                <a:xfrm>
                  <a:off x="2282" y="202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8" name="Oval 307"/>
                <p:cNvSpPr>
                  <a:spLocks noChangeArrowheads="1"/>
                </p:cNvSpPr>
                <p:nvPr/>
              </p:nvSpPr>
              <p:spPr bwMode="auto">
                <a:xfrm>
                  <a:off x="2282" y="1769"/>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9" name="Oval 308"/>
                <p:cNvSpPr>
                  <a:spLocks noChangeArrowheads="1"/>
                </p:cNvSpPr>
                <p:nvPr/>
              </p:nvSpPr>
              <p:spPr bwMode="auto">
                <a:xfrm>
                  <a:off x="2281" y="1811"/>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0" name="Oval 309"/>
                <p:cNvSpPr>
                  <a:spLocks noChangeArrowheads="1"/>
                </p:cNvSpPr>
                <p:nvPr/>
              </p:nvSpPr>
              <p:spPr bwMode="auto">
                <a:xfrm>
                  <a:off x="2280" y="1788"/>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1" name="Oval 310"/>
                <p:cNvSpPr>
                  <a:spLocks noChangeArrowheads="1"/>
                </p:cNvSpPr>
                <p:nvPr/>
              </p:nvSpPr>
              <p:spPr bwMode="auto">
                <a:xfrm>
                  <a:off x="2278" y="1817"/>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2" name="Oval 311"/>
                <p:cNvSpPr>
                  <a:spLocks noChangeArrowheads="1"/>
                </p:cNvSpPr>
                <p:nvPr/>
              </p:nvSpPr>
              <p:spPr bwMode="auto">
                <a:xfrm>
                  <a:off x="2276" y="1773"/>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3" name="Oval 312"/>
                <p:cNvSpPr>
                  <a:spLocks noChangeArrowheads="1"/>
                </p:cNvSpPr>
                <p:nvPr/>
              </p:nvSpPr>
              <p:spPr bwMode="auto">
                <a:xfrm>
                  <a:off x="2266" y="2157"/>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4" name="Oval 313"/>
                <p:cNvSpPr>
                  <a:spLocks noChangeArrowheads="1"/>
                </p:cNvSpPr>
                <p:nvPr/>
              </p:nvSpPr>
              <p:spPr bwMode="auto">
                <a:xfrm>
                  <a:off x="2261" y="184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5" name="Oval 314"/>
                <p:cNvSpPr>
                  <a:spLocks noChangeArrowheads="1"/>
                </p:cNvSpPr>
                <p:nvPr/>
              </p:nvSpPr>
              <p:spPr bwMode="auto">
                <a:xfrm>
                  <a:off x="2257" y="1918"/>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6" name="Oval 315"/>
                <p:cNvSpPr>
                  <a:spLocks noChangeArrowheads="1"/>
                </p:cNvSpPr>
                <p:nvPr/>
              </p:nvSpPr>
              <p:spPr bwMode="auto">
                <a:xfrm>
                  <a:off x="2241" y="2010"/>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7" name="Oval 316"/>
                <p:cNvSpPr>
                  <a:spLocks noChangeArrowheads="1"/>
                </p:cNvSpPr>
                <p:nvPr/>
              </p:nvSpPr>
              <p:spPr bwMode="auto">
                <a:xfrm>
                  <a:off x="2241" y="1919"/>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8" name="Oval 317"/>
                <p:cNvSpPr>
                  <a:spLocks noChangeArrowheads="1"/>
                </p:cNvSpPr>
                <p:nvPr/>
              </p:nvSpPr>
              <p:spPr bwMode="auto">
                <a:xfrm>
                  <a:off x="2231" y="2080"/>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9" name="Oval 318"/>
                <p:cNvSpPr>
                  <a:spLocks noChangeArrowheads="1"/>
                </p:cNvSpPr>
                <p:nvPr/>
              </p:nvSpPr>
              <p:spPr bwMode="auto">
                <a:xfrm>
                  <a:off x="2227" y="1817"/>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0" name="Oval 319"/>
                <p:cNvSpPr>
                  <a:spLocks noChangeArrowheads="1"/>
                </p:cNvSpPr>
                <p:nvPr/>
              </p:nvSpPr>
              <p:spPr bwMode="auto">
                <a:xfrm>
                  <a:off x="2225" y="2140"/>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1" name="Oval 320"/>
                <p:cNvSpPr>
                  <a:spLocks noChangeArrowheads="1"/>
                </p:cNvSpPr>
                <p:nvPr/>
              </p:nvSpPr>
              <p:spPr bwMode="auto">
                <a:xfrm>
                  <a:off x="2225" y="1737"/>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2" name="Oval 321"/>
                <p:cNvSpPr>
                  <a:spLocks noChangeArrowheads="1"/>
                </p:cNvSpPr>
                <p:nvPr/>
              </p:nvSpPr>
              <p:spPr bwMode="auto">
                <a:xfrm>
                  <a:off x="2225" y="1904"/>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3" name="Oval 322"/>
                <p:cNvSpPr>
                  <a:spLocks noChangeArrowheads="1"/>
                </p:cNvSpPr>
                <p:nvPr/>
              </p:nvSpPr>
              <p:spPr bwMode="auto">
                <a:xfrm>
                  <a:off x="2223" y="1994"/>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4" name="Oval 323"/>
                <p:cNvSpPr>
                  <a:spLocks noChangeArrowheads="1"/>
                </p:cNvSpPr>
                <p:nvPr/>
              </p:nvSpPr>
              <p:spPr bwMode="auto">
                <a:xfrm>
                  <a:off x="2222" y="2172"/>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5" name="Oval 324"/>
                <p:cNvSpPr>
                  <a:spLocks noChangeArrowheads="1"/>
                </p:cNvSpPr>
                <p:nvPr/>
              </p:nvSpPr>
              <p:spPr bwMode="auto">
                <a:xfrm>
                  <a:off x="2205" y="194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6" name="Oval 325"/>
                <p:cNvSpPr>
                  <a:spLocks noChangeArrowheads="1"/>
                </p:cNvSpPr>
                <p:nvPr/>
              </p:nvSpPr>
              <p:spPr bwMode="auto">
                <a:xfrm>
                  <a:off x="2204" y="182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7" name="Oval 326"/>
                <p:cNvSpPr>
                  <a:spLocks noChangeArrowheads="1"/>
                </p:cNvSpPr>
                <p:nvPr/>
              </p:nvSpPr>
              <p:spPr bwMode="auto">
                <a:xfrm>
                  <a:off x="2196" y="2035"/>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8" name="Oval 327"/>
                <p:cNvSpPr>
                  <a:spLocks noChangeArrowheads="1"/>
                </p:cNvSpPr>
                <p:nvPr/>
              </p:nvSpPr>
              <p:spPr bwMode="auto">
                <a:xfrm>
                  <a:off x="2194" y="2273"/>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9" name="Oval 328"/>
                <p:cNvSpPr>
                  <a:spLocks noChangeArrowheads="1"/>
                </p:cNvSpPr>
                <p:nvPr/>
              </p:nvSpPr>
              <p:spPr bwMode="auto">
                <a:xfrm>
                  <a:off x="2190" y="162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0" name="Oval 329"/>
                <p:cNvSpPr>
                  <a:spLocks noChangeArrowheads="1"/>
                </p:cNvSpPr>
                <p:nvPr/>
              </p:nvSpPr>
              <p:spPr bwMode="auto">
                <a:xfrm>
                  <a:off x="2187" y="172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1" name="Oval 330"/>
                <p:cNvSpPr>
                  <a:spLocks noChangeArrowheads="1"/>
                </p:cNvSpPr>
                <p:nvPr/>
              </p:nvSpPr>
              <p:spPr bwMode="auto">
                <a:xfrm>
                  <a:off x="2186" y="1714"/>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2" name="Oval 331"/>
                <p:cNvSpPr>
                  <a:spLocks noChangeArrowheads="1"/>
                </p:cNvSpPr>
                <p:nvPr/>
              </p:nvSpPr>
              <p:spPr bwMode="auto">
                <a:xfrm>
                  <a:off x="2185" y="202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3" name="Oval 332"/>
                <p:cNvSpPr>
                  <a:spLocks noChangeArrowheads="1"/>
                </p:cNvSpPr>
                <p:nvPr/>
              </p:nvSpPr>
              <p:spPr bwMode="auto">
                <a:xfrm>
                  <a:off x="2178" y="177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4" name="Oval 333"/>
                <p:cNvSpPr>
                  <a:spLocks noChangeArrowheads="1"/>
                </p:cNvSpPr>
                <p:nvPr/>
              </p:nvSpPr>
              <p:spPr bwMode="auto">
                <a:xfrm>
                  <a:off x="2173" y="173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5" name="Oval 334"/>
                <p:cNvSpPr>
                  <a:spLocks noChangeArrowheads="1"/>
                </p:cNvSpPr>
                <p:nvPr/>
              </p:nvSpPr>
              <p:spPr bwMode="auto">
                <a:xfrm>
                  <a:off x="2169" y="2222"/>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6" name="Oval 335"/>
                <p:cNvSpPr>
                  <a:spLocks noChangeArrowheads="1"/>
                </p:cNvSpPr>
                <p:nvPr/>
              </p:nvSpPr>
              <p:spPr bwMode="auto">
                <a:xfrm>
                  <a:off x="2168" y="1797"/>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7" name="Oval 336"/>
                <p:cNvSpPr>
                  <a:spLocks noChangeArrowheads="1"/>
                </p:cNvSpPr>
                <p:nvPr/>
              </p:nvSpPr>
              <p:spPr bwMode="auto">
                <a:xfrm>
                  <a:off x="2164" y="1700"/>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8" name="Oval 337"/>
                <p:cNvSpPr>
                  <a:spLocks noChangeArrowheads="1"/>
                </p:cNvSpPr>
                <p:nvPr/>
              </p:nvSpPr>
              <p:spPr bwMode="auto">
                <a:xfrm>
                  <a:off x="2158" y="1833"/>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9" name="Oval 338"/>
                <p:cNvSpPr>
                  <a:spLocks noChangeArrowheads="1"/>
                </p:cNvSpPr>
                <p:nvPr/>
              </p:nvSpPr>
              <p:spPr bwMode="auto">
                <a:xfrm>
                  <a:off x="2158" y="1902"/>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0" name="Oval 339"/>
                <p:cNvSpPr>
                  <a:spLocks noChangeArrowheads="1"/>
                </p:cNvSpPr>
                <p:nvPr/>
              </p:nvSpPr>
              <p:spPr bwMode="auto">
                <a:xfrm>
                  <a:off x="2158" y="1844"/>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1" name="Oval 340"/>
                <p:cNvSpPr>
                  <a:spLocks noChangeArrowheads="1"/>
                </p:cNvSpPr>
                <p:nvPr/>
              </p:nvSpPr>
              <p:spPr bwMode="auto">
                <a:xfrm>
                  <a:off x="2158" y="173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2" name="Oval 341"/>
                <p:cNvSpPr>
                  <a:spLocks noChangeArrowheads="1"/>
                </p:cNvSpPr>
                <p:nvPr/>
              </p:nvSpPr>
              <p:spPr bwMode="auto">
                <a:xfrm>
                  <a:off x="2157" y="1901"/>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3" name="Oval 342"/>
                <p:cNvSpPr>
                  <a:spLocks noChangeArrowheads="1"/>
                </p:cNvSpPr>
                <p:nvPr/>
              </p:nvSpPr>
              <p:spPr bwMode="auto">
                <a:xfrm>
                  <a:off x="2156" y="2010"/>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4" name="Oval 343"/>
                <p:cNvSpPr>
                  <a:spLocks noChangeArrowheads="1"/>
                </p:cNvSpPr>
                <p:nvPr/>
              </p:nvSpPr>
              <p:spPr bwMode="auto">
                <a:xfrm>
                  <a:off x="2150" y="1931"/>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5" name="Oval 344"/>
                <p:cNvSpPr>
                  <a:spLocks noChangeArrowheads="1"/>
                </p:cNvSpPr>
                <p:nvPr/>
              </p:nvSpPr>
              <p:spPr bwMode="auto">
                <a:xfrm>
                  <a:off x="2143" y="2033"/>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6" name="Oval 345"/>
                <p:cNvSpPr>
                  <a:spLocks noChangeArrowheads="1"/>
                </p:cNvSpPr>
                <p:nvPr/>
              </p:nvSpPr>
              <p:spPr bwMode="auto">
                <a:xfrm>
                  <a:off x="2138" y="1849"/>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7" name="Oval 346"/>
                <p:cNvSpPr>
                  <a:spLocks noChangeArrowheads="1"/>
                </p:cNvSpPr>
                <p:nvPr/>
              </p:nvSpPr>
              <p:spPr bwMode="auto">
                <a:xfrm>
                  <a:off x="2129" y="199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8" name="Oval 347"/>
                <p:cNvSpPr>
                  <a:spLocks noChangeArrowheads="1"/>
                </p:cNvSpPr>
                <p:nvPr/>
              </p:nvSpPr>
              <p:spPr bwMode="auto">
                <a:xfrm>
                  <a:off x="2128" y="1830"/>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9" name="Oval 348"/>
                <p:cNvSpPr>
                  <a:spLocks noChangeArrowheads="1"/>
                </p:cNvSpPr>
                <p:nvPr/>
              </p:nvSpPr>
              <p:spPr bwMode="auto">
                <a:xfrm>
                  <a:off x="2126" y="1733"/>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0" name="Oval 349"/>
                <p:cNvSpPr>
                  <a:spLocks noChangeArrowheads="1"/>
                </p:cNvSpPr>
                <p:nvPr/>
              </p:nvSpPr>
              <p:spPr bwMode="auto">
                <a:xfrm>
                  <a:off x="2125" y="2118"/>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1" name="Oval 350"/>
                <p:cNvSpPr>
                  <a:spLocks noChangeArrowheads="1"/>
                </p:cNvSpPr>
                <p:nvPr/>
              </p:nvSpPr>
              <p:spPr bwMode="auto">
                <a:xfrm>
                  <a:off x="2124" y="1954"/>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2" name="Oval 351"/>
                <p:cNvSpPr>
                  <a:spLocks noChangeArrowheads="1"/>
                </p:cNvSpPr>
                <p:nvPr/>
              </p:nvSpPr>
              <p:spPr bwMode="auto">
                <a:xfrm>
                  <a:off x="2118" y="1710"/>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3" name="Oval 352"/>
                <p:cNvSpPr>
                  <a:spLocks noChangeArrowheads="1"/>
                </p:cNvSpPr>
                <p:nvPr/>
              </p:nvSpPr>
              <p:spPr bwMode="auto">
                <a:xfrm>
                  <a:off x="2118" y="1869"/>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4" name="Oval 353"/>
                <p:cNvSpPr>
                  <a:spLocks noChangeArrowheads="1"/>
                </p:cNvSpPr>
                <p:nvPr/>
              </p:nvSpPr>
              <p:spPr bwMode="auto">
                <a:xfrm>
                  <a:off x="2109" y="1896"/>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5" name="Oval 354"/>
                <p:cNvSpPr>
                  <a:spLocks noChangeArrowheads="1"/>
                </p:cNvSpPr>
                <p:nvPr/>
              </p:nvSpPr>
              <p:spPr bwMode="auto">
                <a:xfrm>
                  <a:off x="2104" y="178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6" name="Oval 355"/>
                <p:cNvSpPr>
                  <a:spLocks noChangeArrowheads="1"/>
                </p:cNvSpPr>
                <p:nvPr/>
              </p:nvSpPr>
              <p:spPr bwMode="auto">
                <a:xfrm>
                  <a:off x="2095" y="2016"/>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7" name="Oval 356"/>
                <p:cNvSpPr>
                  <a:spLocks noChangeArrowheads="1"/>
                </p:cNvSpPr>
                <p:nvPr/>
              </p:nvSpPr>
              <p:spPr bwMode="auto">
                <a:xfrm>
                  <a:off x="2095" y="1802"/>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8" name="Oval 357"/>
                <p:cNvSpPr>
                  <a:spLocks noChangeArrowheads="1"/>
                </p:cNvSpPr>
                <p:nvPr/>
              </p:nvSpPr>
              <p:spPr bwMode="auto">
                <a:xfrm>
                  <a:off x="2091" y="2003"/>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9" name="Oval 358"/>
                <p:cNvSpPr>
                  <a:spLocks noChangeArrowheads="1"/>
                </p:cNvSpPr>
                <p:nvPr/>
              </p:nvSpPr>
              <p:spPr bwMode="auto">
                <a:xfrm>
                  <a:off x="2090" y="214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0" name="Oval 359"/>
                <p:cNvSpPr>
                  <a:spLocks noChangeArrowheads="1"/>
                </p:cNvSpPr>
                <p:nvPr/>
              </p:nvSpPr>
              <p:spPr bwMode="auto">
                <a:xfrm>
                  <a:off x="2086" y="2029"/>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1" name="Oval 360"/>
                <p:cNvSpPr>
                  <a:spLocks noChangeArrowheads="1"/>
                </p:cNvSpPr>
                <p:nvPr/>
              </p:nvSpPr>
              <p:spPr bwMode="auto">
                <a:xfrm>
                  <a:off x="2084" y="1694"/>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2" name="Oval 361"/>
                <p:cNvSpPr>
                  <a:spLocks noChangeArrowheads="1"/>
                </p:cNvSpPr>
                <p:nvPr/>
              </p:nvSpPr>
              <p:spPr bwMode="auto">
                <a:xfrm>
                  <a:off x="2079" y="2012"/>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3" name="Oval 362"/>
                <p:cNvSpPr>
                  <a:spLocks noChangeArrowheads="1"/>
                </p:cNvSpPr>
                <p:nvPr/>
              </p:nvSpPr>
              <p:spPr bwMode="auto">
                <a:xfrm>
                  <a:off x="2079" y="174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4" name="Oval 363"/>
                <p:cNvSpPr>
                  <a:spLocks noChangeArrowheads="1"/>
                </p:cNvSpPr>
                <p:nvPr/>
              </p:nvSpPr>
              <p:spPr bwMode="auto">
                <a:xfrm>
                  <a:off x="2078" y="1992"/>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5" name="Oval 364"/>
                <p:cNvSpPr>
                  <a:spLocks noChangeArrowheads="1"/>
                </p:cNvSpPr>
                <p:nvPr/>
              </p:nvSpPr>
              <p:spPr bwMode="auto">
                <a:xfrm>
                  <a:off x="2074" y="1793"/>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6" name="Oval 365"/>
                <p:cNvSpPr>
                  <a:spLocks noChangeArrowheads="1"/>
                </p:cNvSpPr>
                <p:nvPr/>
              </p:nvSpPr>
              <p:spPr bwMode="auto">
                <a:xfrm>
                  <a:off x="2074" y="1995"/>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7" name="Oval 366"/>
                <p:cNvSpPr>
                  <a:spLocks noChangeArrowheads="1"/>
                </p:cNvSpPr>
                <p:nvPr/>
              </p:nvSpPr>
              <p:spPr bwMode="auto">
                <a:xfrm>
                  <a:off x="2070" y="1871"/>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8" name="Oval 367"/>
                <p:cNvSpPr>
                  <a:spLocks noChangeArrowheads="1"/>
                </p:cNvSpPr>
                <p:nvPr/>
              </p:nvSpPr>
              <p:spPr bwMode="auto">
                <a:xfrm>
                  <a:off x="2069" y="2073"/>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9" name="Oval 368"/>
                <p:cNvSpPr>
                  <a:spLocks noChangeArrowheads="1"/>
                </p:cNvSpPr>
                <p:nvPr/>
              </p:nvSpPr>
              <p:spPr bwMode="auto">
                <a:xfrm>
                  <a:off x="2069" y="2124"/>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0" name="Oval 369"/>
                <p:cNvSpPr>
                  <a:spLocks noChangeArrowheads="1"/>
                </p:cNvSpPr>
                <p:nvPr/>
              </p:nvSpPr>
              <p:spPr bwMode="auto">
                <a:xfrm>
                  <a:off x="2063" y="1749"/>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1" name="Oval 370"/>
                <p:cNvSpPr>
                  <a:spLocks noChangeArrowheads="1"/>
                </p:cNvSpPr>
                <p:nvPr/>
              </p:nvSpPr>
              <p:spPr bwMode="auto">
                <a:xfrm>
                  <a:off x="2056" y="215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2" name="Oval 371"/>
                <p:cNvSpPr>
                  <a:spLocks noChangeArrowheads="1"/>
                </p:cNvSpPr>
                <p:nvPr/>
              </p:nvSpPr>
              <p:spPr bwMode="auto">
                <a:xfrm>
                  <a:off x="2051" y="225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3" name="Oval 372"/>
                <p:cNvSpPr>
                  <a:spLocks noChangeArrowheads="1"/>
                </p:cNvSpPr>
                <p:nvPr/>
              </p:nvSpPr>
              <p:spPr bwMode="auto">
                <a:xfrm>
                  <a:off x="2050" y="1807"/>
                  <a:ext cx="102"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4" name="Oval 373"/>
                <p:cNvSpPr>
                  <a:spLocks noChangeArrowheads="1"/>
                </p:cNvSpPr>
                <p:nvPr/>
              </p:nvSpPr>
              <p:spPr bwMode="auto">
                <a:xfrm>
                  <a:off x="2042" y="191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5" name="Oval 374"/>
                <p:cNvSpPr>
                  <a:spLocks noChangeArrowheads="1"/>
                </p:cNvSpPr>
                <p:nvPr/>
              </p:nvSpPr>
              <p:spPr bwMode="auto">
                <a:xfrm>
                  <a:off x="2039" y="197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6" name="Oval 375"/>
                <p:cNvSpPr>
                  <a:spLocks noChangeArrowheads="1"/>
                </p:cNvSpPr>
                <p:nvPr/>
              </p:nvSpPr>
              <p:spPr bwMode="auto">
                <a:xfrm>
                  <a:off x="2025" y="1959"/>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7" name="Oval 376"/>
                <p:cNvSpPr>
                  <a:spLocks noChangeArrowheads="1"/>
                </p:cNvSpPr>
                <p:nvPr/>
              </p:nvSpPr>
              <p:spPr bwMode="auto">
                <a:xfrm>
                  <a:off x="2024" y="185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8" name="Oval 377"/>
                <p:cNvSpPr>
                  <a:spLocks noChangeArrowheads="1"/>
                </p:cNvSpPr>
                <p:nvPr/>
              </p:nvSpPr>
              <p:spPr bwMode="auto">
                <a:xfrm>
                  <a:off x="2022" y="204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9" name="Oval 378"/>
                <p:cNvSpPr>
                  <a:spLocks noChangeArrowheads="1"/>
                </p:cNvSpPr>
                <p:nvPr/>
              </p:nvSpPr>
              <p:spPr bwMode="auto">
                <a:xfrm>
                  <a:off x="2019" y="2137"/>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0" name="Oval 379"/>
                <p:cNvSpPr>
                  <a:spLocks noChangeArrowheads="1"/>
                </p:cNvSpPr>
                <p:nvPr/>
              </p:nvSpPr>
              <p:spPr bwMode="auto">
                <a:xfrm>
                  <a:off x="2010" y="2383"/>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1" name="Oval 380"/>
                <p:cNvSpPr>
                  <a:spLocks noChangeArrowheads="1"/>
                </p:cNvSpPr>
                <p:nvPr/>
              </p:nvSpPr>
              <p:spPr bwMode="auto">
                <a:xfrm>
                  <a:off x="2004" y="1839"/>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2" name="Oval 381"/>
                <p:cNvSpPr>
                  <a:spLocks noChangeArrowheads="1"/>
                </p:cNvSpPr>
                <p:nvPr/>
              </p:nvSpPr>
              <p:spPr bwMode="auto">
                <a:xfrm>
                  <a:off x="2000" y="173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3" name="Oval 382"/>
                <p:cNvSpPr>
                  <a:spLocks noChangeArrowheads="1"/>
                </p:cNvSpPr>
                <p:nvPr/>
              </p:nvSpPr>
              <p:spPr bwMode="auto">
                <a:xfrm>
                  <a:off x="1999" y="192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4" name="Oval 383"/>
                <p:cNvSpPr>
                  <a:spLocks noChangeArrowheads="1"/>
                </p:cNvSpPr>
                <p:nvPr/>
              </p:nvSpPr>
              <p:spPr bwMode="auto">
                <a:xfrm>
                  <a:off x="1999" y="1724"/>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5" name="Oval 384"/>
                <p:cNvSpPr>
                  <a:spLocks noChangeArrowheads="1"/>
                </p:cNvSpPr>
                <p:nvPr/>
              </p:nvSpPr>
              <p:spPr bwMode="auto">
                <a:xfrm>
                  <a:off x="1996" y="1983"/>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6" name="Oval 385"/>
                <p:cNvSpPr>
                  <a:spLocks noChangeArrowheads="1"/>
                </p:cNvSpPr>
                <p:nvPr/>
              </p:nvSpPr>
              <p:spPr bwMode="auto">
                <a:xfrm>
                  <a:off x="1995" y="1922"/>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7" name="Oval 386"/>
                <p:cNvSpPr>
                  <a:spLocks noChangeArrowheads="1"/>
                </p:cNvSpPr>
                <p:nvPr/>
              </p:nvSpPr>
              <p:spPr bwMode="auto">
                <a:xfrm>
                  <a:off x="1985" y="185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8" name="Oval 387"/>
                <p:cNvSpPr>
                  <a:spLocks noChangeArrowheads="1"/>
                </p:cNvSpPr>
                <p:nvPr/>
              </p:nvSpPr>
              <p:spPr bwMode="auto">
                <a:xfrm>
                  <a:off x="1985" y="2162"/>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9" name="Oval 388"/>
                <p:cNvSpPr>
                  <a:spLocks noChangeArrowheads="1"/>
                </p:cNvSpPr>
                <p:nvPr/>
              </p:nvSpPr>
              <p:spPr bwMode="auto">
                <a:xfrm>
                  <a:off x="1982" y="1867"/>
                  <a:ext cx="102"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0" name="Oval 389"/>
                <p:cNvSpPr>
                  <a:spLocks noChangeArrowheads="1"/>
                </p:cNvSpPr>
                <p:nvPr/>
              </p:nvSpPr>
              <p:spPr bwMode="auto">
                <a:xfrm>
                  <a:off x="1976" y="2019"/>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1" name="Oval 390"/>
                <p:cNvSpPr>
                  <a:spLocks noChangeArrowheads="1"/>
                </p:cNvSpPr>
                <p:nvPr/>
              </p:nvSpPr>
              <p:spPr bwMode="auto">
                <a:xfrm>
                  <a:off x="1975" y="1837"/>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2" name="Oval 391"/>
                <p:cNvSpPr>
                  <a:spLocks noChangeArrowheads="1"/>
                </p:cNvSpPr>
                <p:nvPr/>
              </p:nvSpPr>
              <p:spPr bwMode="auto">
                <a:xfrm>
                  <a:off x="1964" y="1992"/>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3" name="Oval 392"/>
                <p:cNvSpPr>
                  <a:spLocks noChangeArrowheads="1"/>
                </p:cNvSpPr>
                <p:nvPr/>
              </p:nvSpPr>
              <p:spPr bwMode="auto">
                <a:xfrm>
                  <a:off x="1962" y="1892"/>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4" name="Oval 393"/>
                <p:cNvSpPr>
                  <a:spLocks noChangeArrowheads="1"/>
                </p:cNvSpPr>
                <p:nvPr/>
              </p:nvSpPr>
              <p:spPr bwMode="auto">
                <a:xfrm>
                  <a:off x="1961" y="216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5" name="Oval 394"/>
                <p:cNvSpPr>
                  <a:spLocks noChangeArrowheads="1"/>
                </p:cNvSpPr>
                <p:nvPr/>
              </p:nvSpPr>
              <p:spPr bwMode="auto">
                <a:xfrm>
                  <a:off x="1960" y="1888"/>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6" name="Oval 395"/>
                <p:cNvSpPr>
                  <a:spLocks noChangeArrowheads="1"/>
                </p:cNvSpPr>
                <p:nvPr/>
              </p:nvSpPr>
              <p:spPr bwMode="auto">
                <a:xfrm>
                  <a:off x="1959" y="1881"/>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7" name="Oval 396"/>
                <p:cNvSpPr>
                  <a:spLocks noChangeArrowheads="1"/>
                </p:cNvSpPr>
                <p:nvPr/>
              </p:nvSpPr>
              <p:spPr bwMode="auto">
                <a:xfrm>
                  <a:off x="1959" y="1928"/>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8" name="Oval 397"/>
                <p:cNvSpPr>
                  <a:spLocks noChangeArrowheads="1"/>
                </p:cNvSpPr>
                <p:nvPr/>
              </p:nvSpPr>
              <p:spPr bwMode="auto">
                <a:xfrm>
                  <a:off x="1955" y="195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9" name="Oval 398"/>
                <p:cNvSpPr>
                  <a:spLocks noChangeArrowheads="1"/>
                </p:cNvSpPr>
                <p:nvPr/>
              </p:nvSpPr>
              <p:spPr bwMode="auto">
                <a:xfrm>
                  <a:off x="1942" y="209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0" name="Oval 399"/>
                <p:cNvSpPr>
                  <a:spLocks noChangeArrowheads="1"/>
                </p:cNvSpPr>
                <p:nvPr/>
              </p:nvSpPr>
              <p:spPr bwMode="auto">
                <a:xfrm>
                  <a:off x="1932" y="210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1" name="Oval 400"/>
                <p:cNvSpPr>
                  <a:spLocks noChangeArrowheads="1"/>
                </p:cNvSpPr>
                <p:nvPr/>
              </p:nvSpPr>
              <p:spPr bwMode="auto">
                <a:xfrm>
                  <a:off x="1928" y="195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2" name="Oval 401"/>
                <p:cNvSpPr>
                  <a:spLocks noChangeArrowheads="1"/>
                </p:cNvSpPr>
                <p:nvPr/>
              </p:nvSpPr>
              <p:spPr bwMode="auto">
                <a:xfrm>
                  <a:off x="1927" y="2012"/>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3" name="Oval 402"/>
                <p:cNvSpPr>
                  <a:spLocks noChangeArrowheads="1"/>
                </p:cNvSpPr>
                <p:nvPr/>
              </p:nvSpPr>
              <p:spPr bwMode="auto">
                <a:xfrm>
                  <a:off x="1925" y="1945"/>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4" name="Oval 403"/>
                <p:cNvSpPr>
                  <a:spLocks noChangeArrowheads="1"/>
                </p:cNvSpPr>
                <p:nvPr/>
              </p:nvSpPr>
              <p:spPr bwMode="auto">
                <a:xfrm>
                  <a:off x="1924" y="1742"/>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5" name="Oval 404"/>
                <p:cNvSpPr>
                  <a:spLocks noChangeArrowheads="1"/>
                </p:cNvSpPr>
                <p:nvPr/>
              </p:nvSpPr>
              <p:spPr bwMode="auto">
                <a:xfrm>
                  <a:off x="1918" y="1922"/>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6" name="Oval 405"/>
                <p:cNvSpPr>
                  <a:spLocks noChangeArrowheads="1"/>
                </p:cNvSpPr>
                <p:nvPr/>
              </p:nvSpPr>
              <p:spPr bwMode="auto">
                <a:xfrm>
                  <a:off x="1915" y="1786"/>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sp>
            <p:nvSpPr>
              <p:cNvPr id="8" name="Oval 407"/>
              <p:cNvSpPr>
                <a:spLocks noChangeArrowheads="1"/>
              </p:cNvSpPr>
              <p:nvPr/>
            </p:nvSpPr>
            <p:spPr bwMode="auto">
              <a:xfrm>
                <a:off x="3016250" y="3268663"/>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 name="Oval 408"/>
              <p:cNvSpPr>
                <a:spLocks noChangeArrowheads="1"/>
              </p:cNvSpPr>
              <p:nvPr/>
            </p:nvSpPr>
            <p:spPr bwMode="auto">
              <a:xfrm>
                <a:off x="2979738" y="3086100"/>
                <a:ext cx="160338"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 name="Oval 409"/>
              <p:cNvSpPr>
                <a:spLocks noChangeArrowheads="1"/>
              </p:cNvSpPr>
              <p:nvPr/>
            </p:nvSpPr>
            <p:spPr bwMode="auto">
              <a:xfrm>
                <a:off x="2935288" y="3109913"/>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 name="Oval 410"/>
              <p:cNvSpPr>
                <a:spLocks noChangeArrowheads="1"/>
              </p:cNvSpPr>
              <p:nvPr/>
            </p:nvSpPr>
            <p:spPr bwMode="auto">
              <a:xfrm>
                <a:off x="2921000" y="2782888"/>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 name="Oval 411"/>
              <p:cNvSpPr>
                <a:spLocks noChangeArrowheads="1"/>
              </p:cNvSpPr>
              <p:nvPr/>
            </p:nvSpPr>
            <p:spPr bwMode="auto">
              <a:xfrm>
                <a:off x="2916238" y="2921000"/>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 name="Oval 412"/>
              <p:cNvSpPr>
                <a:spLocks noChangeArrowheads="1"/>
              </p:cNvSpPr>
              <p:nvPr/>
            </p:nvSpPr>
            <p:spPr bwMode="auto">
              <a:xfrm>
                <a:off x="2876550" y="3257550"/>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 name="Oval 413"/>
              <p:cNvSpPr>
                <a:spLocks noChangeArrowheads="1"/>
              </p:cNvSpPr>
              <p:nvPr/>
            </p:nvSpPr>
            <p:spPr bwMode="auto">
              <a:xfrm>
                <a:off x="2876550" y="3344863"/>
                <a:ext cx="160338"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 name="Oval 414"/>
              <p:cNvSpPr>
                <a:spLocks noChangeArrowheads="1"/>
              </p:cNvSpPr>
              <p:nvPr/>
            </p:nvSpPr>
            <p:spPr bwMode="auto">
              <a:xfrm>
                <a:off x="2876550" y="3378200"/>
                <a:ext cx="160338"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 name="Oval 415"/>
              <p:cNvSpPr>
                <a:spLocks noChangeArrowheads="1"/>
              </p:cNvSpPr>
              <p:nvPr/>
            </p:nvSpPr>
            <p:spPr bwMode="auto">
              <a:xfrm>
                <a:off x="2873375" y="2697163"/>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 name="Oval 416"/>
              <p:cNvSpPr>
                <a:spLocks noChangeArrowheads="1"/>
              </p:cNvSpPr>
              <p:nvPr/>
            </p:nvSpPr>
            <p:spPr bwMode="auto">
              <a:xfrm>
                <a:off x="2873375" y="2968625"/>
                <a:ext cx="160338"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 name="Oval 417"/>
              <p:cNvSpPr>
                <a:spLocks noChangeArrowheads="1"/>
              </p:cNvSpPr>
              <p:nvPr/>
            </p:nvSpPr>
            <p:spPr bwMode="auto">
              <a:xfrm>
                <a:off x="2867025" y="325278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 name="Oval 418"/>
              <p:cNvSpPr>
                <a:spLocks noChangeArrowheads="1"/>
              </p:cNvSpPr>
              <p:nvPr/>
            </p:nvSpPr>
            <p:spPr bwMode="auto">
              <a:xfrm>
                <a:off x="2860675" y="3521075"/>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 name="Oval 419"/>
              <p:cNvSpPr>
                <a:spLocks noChangeArrowheads="1"/>
              </p:cNvSpPr>
              <p:nvPr/>
            </p:nvSpPr>
            <p:spPr bwMode="auto">
              <a:xfrm>
                <a:off x="2854325" y="335438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 name="Oval 420"/>
              <p:cNvSpPr>
                <a:spLocks noChangeArrowheads="1"/>
              </p:cNvSpPr>
              <p:nvPr/>
            </p:nvSpPr>
            <p:spPr bwMode="auto">
              <a:xfrm>
                <a:off x="2851150" y="367823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 name="Oval 421"/>
              <p:cNvSpPr>
                <a:spLocks noChangeArrowheads="1"/>
              </p:cNvSpPr>
              <p:nvPr/>
            </p:nvSpPr>
            <p:spPr bwMode="auto">
              <a:xfrm>
                <a:off x="2840038" y="3135313"/>
                <a:ext cx="160338"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 name="Oval 422"/>
              <p:cNvSpPr>
                <a:spLocks noChangeArrowheads="1"/>
              </p:cNvSpPr>
              <p:nvPr/>
            </p:nvSpPr>
            <p:spPr bwMode="auto">
              <a:xfrm>
                <a:off x="2838450" y="3302000"/>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 name="Oval 423"/>
              <p:cNvSpPr>
                <a:spLocks noChangeArrowheads="1"/>
              </p:cNvSpPr>
              <p:nvPr/>
            </p:nvSpPr>
            <p:spPr bwMode="auto">
              <a:xfrm>
                <a:off x="2822575" y="3132138"/>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 name="Oval 424"/>
              <p:cNvSpPr>
                <a:spLocks noChangeArrowheads="1"/>
              </p:cNvSpPr>
              <p:nvPr/>
            </p:nvSpPr>
            <p:spPr bwMode="auto">
              <a:xfrm>
                <a:off x="2808288" y="2728913"/>
                <a:ext cx="160338"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 name="Oval 425"/>
              <p:cNvSpPr>
                <a:spLocks noChangeArrowheads="1"/>
              </p:cNvSpPr>
              <p:nvPr/>
            </p:nvSpPr>
            <p:spPr bwMode="auto">
              <a:xfrm>
                <a:off x="2789238" y="3521075"/>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 name="Oval 426"/>
              <p:cNvSpPr>
                <a:spLocks noChangeArrowheads="1"/>
              </p:cNvSpPr>
              <p:nvPr/>
            </p:nvSpPr>
            <p:spPr bwMode="auto">
              <a:xfrm>
                <a:off x="2782888" y="3359150"/>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 name="Oval 427"/>
              <p:cNvSpPr>
                <a:spLocks noChangeArrowheads="1"/>
              </p:cNvSpPr>
              <p:nvPr/>
            </p:nvSpPr>
            <p:spPr bwMode="auto">
              <a:xfrm>
                <a:off x="2744788" y="3349625"/>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 name="Oval 428"/>
              <p:cNvSpPr>
                <a:spLocks noChangeArrowheads="1"/>
              </p:cNvSpPr>
              <p:nvPr/>
            </p:nvSpPr>
            <p:spPr bwMode="auto">
              <a:xfrm>
                <a:off x="2714625" y="2903538"/>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 name="Oval 429"/>
              <p:cNvSpPr>
                <a:spLocks noChangeArrowheads="1"/>
              </p:cNvSpPr>
              <p:nvPr/>
            </p:nvSpPr>
            <p:spPr bwMode="auto">
              <a:xfrm>
                <a:off x="2705100" y="3135313"/>
                <a:ext cx="160338"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 name="Oval 430"/>
              <p:cNvSpPr>
                <a:spLocks noChangeArrowheads="1"/>
              </p:cNvSpPr>
              <p:nvPr/>
            </p:nvSpPr>
            <p:spPr bwMode="auto">
              <a:xfrm>
                <a:off x="2701925" y="3111500"/>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 name="Oval 431"/>
              <p:cNvSpPr>
                <a:spLocks noChangeArrowheads="1"/>
              </p:cNvSpPr>
              <p:nvPr/>
            </p:nvSpPr>
            <p:spPr bwMode="auto">
              <a:xfrm>
                <a:off x="2689225" y="3049588"/>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 name="Oval 432"/>
              <p:cNvSpPr>
                <a:spLocks noChangeArrowheads="1"/>
              </p:cNvSpPr>
              <p:nvPr/>
            </p:nvSpPr>
            <p:spPr bwMode="auto">
              <a:xfrm>
                <a:off x="2682875" y="3068638"/>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 name="Oval 433"/>
              <p:cNvSpPr>
                <a:spLocks noChangeArrowheads="1"/>
              </p:cNvSpPr>
              <p:nvPr/>
            </p:nvSpPr>
            <p:spPr bwMode="auto">
              <a:xfrm>
                <a:off x="2673350" y="3598863"/>
                <a:ext cx="158750"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 name="Oval 434"/>
              <p:cNvSpPr>
                <a:spLocks noChangeArrowheads="1"/>
              </p:cNvSpPr>
              <p:nvPr/>
            </p:nvSpPr>
            <p:spPr bwMode="auto">
              <a:xfrm>
                <a:off x="2649538" y="3544888"/>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 name="Oval 435"/>
              <p:cNvSpPr>
                <a:spLocks noChangeArrowheads="1"/>
              </p:cNvSpPr>
              <p:nvPr/>
            </p:nvSpPr>
            <p:spPr bwMode="auto">
              <a:xfrm>
                <a:off x="2606675" y="2992438"/>
                <a:ext cx="160338"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 name="Oval 436"/>
              <p:cNvSpPr>
                <a:spLocks noChangeArrowheads="1"/>
              </p:cNvSpPr>
              <p:nvPr/>
            </p:nvSpPr>
            <p:spPr bwMode="auto">
              <a:xfrm>
                <a:off x="2563813" y="3079750"/>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 name="Oval 437"/>
              <p:cNvSpPr>
                <a:spLocks noChangeArrowheads="1"/>
              </p:cNvSpPr>
              <p:nvPr/>
            </p:nvSpPr>
            <p:spPr bwMode="auto">
              <a:xfrm>
                <a:off x="2559050" y="3073400"/>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 name="Oval 438"/>
              <p:cNvSpPr>
                <a:spLocks noChangeArrowheads="1"/>
              </p:cNvSpPr>
              <p:nvPr/>
            </p:nvSpPr>
            <p:spPr bwMode="auto">
              <a:xfrm>
                <a:off x="2559050" y="3321050"/>
                <a:ext cx="160338"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 name="Oval 439"/>
              <p:cNvSpPr>
                <a:spLocks noChangeArrowheads="1"/>
              </p:cNvSpPr>
              <p:nvPr/>
            </p:nvSpPr>
            <p:spPr bwMode="auto">
              <a:xfrm>
                <a:off x="2552700" y="3313113"/>
                <a:ext cx="160338"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 name="Oval 440"/>
              <p:cNvSpPr>
                <a:spLocks noChangeArrowheads="1"/>
              </p:cNvSpPr>
              <p:nvPr/>
            </p:nvSpPr>
            <p:spPr bwMode="auto">
              <a:xfrm>
                <a:off x="2547938" y="3022600"/>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 name="Oval 441"/>
              <p:cNvSpPr>
                <a:spLocks noChangeArrowheads="1"/>
              </p:cNvSpPr>
              <p:nvPr/>
            </p:nvSpPr>
            <p:spPr bwMode="auto">
              <a:xfrm>
                <a:off x="2533650" y="3254375"/>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 name="Oval 442"/>
              <p:cNvSpPr>
                <a:spLocks noChangeArrowheads="1"/>
              </p:cNvSpPr>
              <p:nvPr/>
            </p:nvSpPr>
            <p:spPr bwMode="auto">
              <a:xfrm>
                <a:off x="2525713" y="3386138"/>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 name="Oval 443"/>
              <p:cNvSpPr>
                <a:spLocks noChangeArrowheads="1"/>
              </p:cNvSpPr>
              <p:nvPr/>
            </p:nvSpPr>
            <p:spPr bwMode="auto">
              <a:xfrm>
                <a:off x="2524125" y="286543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 name="Oval 444"/>
              <p:cNvSpPr>
                <a:spLocks noChangeArrowheads="1"/>
              </p:cNvSpPr>
              <p:nvPr/>
            </p:nvSpPr>
            <p:spPr bwMode="auto">
              <a:xfrm>
                <a:off x="2517775" y="3568700"/>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6" name="Oval 445"/>
              <p:cNvSpPr>
                <a:spLocks noChangeArrowheads="1"/>
              </p:cNvSpPr>
              <p:nvPr/>
            </p:nvSpPr>
            <p:spPr bwMode="auto">
              <a:xfrm>
                <a:off x="2516188" y="2898775"/>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 name="Oval 446"/>
              <p:cNvSpPr>
                <a:spLocks noChangeArrowheads="1"/>
              </p:cNvSpPr>
              <p:nvPr/>
            </p:nvSpPr>
            <p:spPr bwMode="auto">
              <a:xfrm>
                <a:off x="2487613" y="3429000"/>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 name="Oval 447"/>
              <p:cNvSpPr>
                <a:spLocks noChangeArrowheads="1"/>
              </p:cNvSpPr>
              <p:nvPr/>
            </p:nvSpPr>
            <p:spPr bwMode="auto">
              <a:xfrm>
                <a:off x="2471738" y="2865438"/>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 name="Oval 448"/>
              <p:cNvSpPr>
                <a:spLocks noChangeArrowheads="1"/>
              </p:cNvSpPr>
              <p:nvPr/>
            </p:nvSpPr>
            <p:spPr bwMode="auto">
              <a:xfrm>
                <a:off x="2463800" y="3438525"/>
                <a:ext cx="161925"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 name="Oval 449"/>
              <p:cNvSpPr>
                <a:spLocks noChangeArrowheads="1"/>
              </p:cNvSpPr>
              <p:nvPr/>
            </p:nvSpPr>
            <p:spPr bwMode="auto">
              <a:xfrm>
                <a:off x="2449513" y="3352800"/>
                <a:ext cx="161925"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 name="Oval 450"/>
              <p:cNvSpPr>
                <a:spLocks noChangeArrowheads="1"/>
              </p:cNvSpPr>
              <p:nvPr/>
            </p:nvSpPr>
            <p:spPr bwMode="auto">
              <a:xfrm>
                <a:off x="2432050" y="3078163"/>
                <a:ext cx="160338"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 name="Oval 451"/>
              <p:cNvSpPr>
                <a:spLocks noChangeArrowheads="1"/>
              </p:cNvSpPr>
              <p:nvPr/>
            </p:nvSpPr>
            <p:spPr bwMode="auto">
              <a:xfrm>
                <a:off x="2417763" y="2822575"/>
                <a:ext cx="160338"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 name="Oval 452"/>
              <p:cNvSpPr>
                <a:spLocks noChangeArrowheads="1"/>
              </p:cNvSpPr>
              <p:nvPr/>
            </p:nvSpPr>
            <p:spPr bwMode="auto">
              <a:xfrm>
                <a:off x="2417763" y="3543300"/>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 name="Oval 453"/>
              <p:cNvSpPr>
                <a:spLocks noChangeArrowheads="1"/>
              </p:cNvSpPr>
              <p:nvPr/>
            </p:nvSpPr>
            <p:spPr bwMode="auto">
              <a:xfrm>
                <a:off x="2405063" y="319246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 name="Oval 454"/>
              <p:cNvSpPr>
                <a:spLocks noChangeArrowheads="1"/>
              </p:cNvSpPr>
              <p:nvPr/>
            </p:nvSpPr>
            <p:spPr bwMode="auto">
              <a:xfrm>
                <a:off x="2392363" y="3151188"/>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 name="Oval 455"/>
              <p:cNvSpPr>
                <a:spLocks noChangeArrowheads="1"/>
              </p:cNvSpPr>
              <p:nvPr/>
            </p:nvSpPr>
            <p:spPr bwMode="auto">
              <a:xfrm>
                <a:off x="2374900" y="3084513"/>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 name="Oval 456"/>
              <p:cNvSpPr>
                <a:spLocks noChangeArrowheads="1"/>
              </p:cNvSpPr>
              <p:nvPr/>
            </p:nvSpPr>
            <p:spPr bwMode="auto">
              <a:xfrm>
                <a:off x="2359025" y="3397250"/>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 name="Oval 457"/>
              <p:cNvSpPr>
                <a:spLocks noChangeArrowheads="1"/>
              </p:cNvSpPr>
              <p:nvPr/>
            </p:nvSpPr>
            <p:spPr bwMode="auto">
              <a:xfrm>
                <a:off x="2344738" y="3025775"/>
                <a:ext cx="158750"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 name="Oval 458"/>
              <p:cNvSpPr>
                <a:spLocks noChangeArrowheads="1"/>
              </p:cNvSpPr>
              <p:nvPr/>
            </p:nvSpPr>
            <p:spPr bwMode="auto">
              <a:xfrm>
                <a:off x="2336800" y="3073400"/>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 name="Oval 459"/>
              <p:cNvSpPr>
                <a:spLocks noChangeArrowheads="1"/>
              </p:cNvSpPr>
              <p:nvPr/>
            </p:nvSpPr>
            <p:spPr bwMode="auto">
              <a:xfrm>
                <a:off x="2327275" y="3292475"/>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 name="Oval 460"/>
              <p:cNvSpPr>
                <a:spLocks noChangeArrowheads="1"/>
              </p:cNvSpPr>
              <p:nvPr/>
            </p:nvSpPr>
            <p:spPr bwMode="auto">
              <a:xfrm>
                <a:off x="2314575" y="3081338"/>
                <a:ext cx="160338"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 name="Oval 461"/>
              <p:cNvSpPr>
                <a:spLocks noChangeArrowheads="1"/>
              </p:cNvSpPr>
              <p:nvPr/>
            </p:nvSpPr>
            <p:spPr bwMode="auto">
              <a:xfrm>
                <a:off x="2301875" y="3144838"/>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 name="Oval 462"/>
              <p:cNvSpPr>
                <a:spLocks noChangeArrowheads="1"/>
              </p:cNvSpPr>
              <p:nvPr/>
            </p:nvSpPr>
            <p:spPr bwMode="auto">
              <a:xfrm>
                <a:off x="2297113" y="3121025"/>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 name="Oval 463"/>
              <p:cNvSpPr>
                <a:spLocks noChangeArrowheads="1"/>
              </p:cNvSpPr>
              <p:nvPr/>
            </p:nvSpPr>
            <p:spPr bwMode="auto">
              <a:xfrm>
                <a:off x="2243138" y="3276600"/>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 name="Oval 464"/>
              <p:cNvSpPr>
                <a:spLocks noChangeArrowheads="1"/>
              </p:cNvSpPr>
              <p:nvPr/>
            </p:nvSpPr>
            <p:spPr bwMode="auto">
              <a:xfrm>
                <a:off x="2227263" y="3098800"/>
                <a:ext cx="160338"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 name="Oval 465"/>
              <p:cNvSpPr>
                <a:spLocks noChangeArrowheads="1"/>
              </p:cNvSpPr>
              <p:nvPr/>
            </p:nvSpPr>
            <p:spPr bwMode="auto">
              <a:xfrm>
                <a:off x="2209800" y="305593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 name="Oval 466"/>
              <p:cNvSpPr>
                <a:spLocks noChangeArrowheads="1"/>
              </p:cNvSpPr>
              <p:nvPr/>
            </p:nvSpPr>
            <p:spPr bwMode="auto">
              <a:xfrm>
                <a:off x="2179638" y="3360738"/>
                <a:ext cx="161925"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 name="Oval 467"/>
              <p:cNvSpPr>
                <a:spLocks noChangeArrowheads="1"/>
              </p:cNvSpPr>
              <p:nvPr/>
            </p:nvSpPr>
            <p:spPr bwMode="auto">
              <a:xfrm>
                <a:off x="2157413" y="3259138"/>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 name="Oval 468"/>
              <p:cNvSpPr>
                <a:spLocks noChangeArrowheads="1"/>
              </p:cNvSpPr>
              <p:nvPr/>
            </p:nvSpPr>
            <p:spPr bwMode="auto">
              <a:xfrm>
                <a:off x="2047875" y="3402013"/>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 name="Oval 469"/>
              <p:cNvSpPr>
                <a:spLocks noChangeArrowheads="1"/>
              </p:cNvSpPr>
              <p:nvPr/>
            </p:nvSpPr>
            <p:spPr bwMode="auto">
              <a:xfrm>
                <a:off x="2046288" y="3136900"/>
                <a:ext cx="158750"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 name="Oval 470"/>
              <p:cNvSpPr>
                <a:spLocks noChangeArrowheads="1"/>
              </p:cNvSpPr>
              <p:nvPr/>
            </p:nvSpPr>
            <p:spPr bwMode="auto">
              <a:xfrm>
                <a:off x="1952625" y="3060700"/>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 name="Oval 471"/>
              <p:cNvSpPr>
                <a:spLocks noChangeArrowheads="1"/>
              </p:cNvSpPr>
              <p:nvPr/>
            </p:nvSpPr>
            <p:spPr bwMode="auto">
              <a:xfrm>
                <a:off x="1941513" y="3328988"/>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 name="Oval 472"/>
              <p:cNvSpPr>
                <a:spLocks noChangeArrowheads="1"/>
              </p:cNvSpPr>
              <p:nvPr/>
            </p:nvSpPr>
            <p:spPr bwMode="auto">
              <a:xfrm>
                <a:off x="1889125" y="3375025"/>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 name="Oval 473"/>
              <p:cNvSpPr>
                <a:spLocks noChangeArrowheads="1"/>
              </p:cNvSpPr>
              <p:nvPr/>
            </p:nvSpPr>
            <p:spPr bwMode="auto">
              <a:xfrm>
                <a:off x="1854200" y="2995613"/>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 name="Oval 474"/>
              <p:cNvSpPr>
                <a:spLocks noChangeArrowheads="1"/>
              </p:cNvSpPr>
              <p:nvPr/>
            </p:nvSpPr>
            <p:spPr bwMode="auto">
              <a:xfrm>
                <a:off x="1741488" y="320833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 name="Oval 475"/>
              <p:cNvSpPr>
                <a:spLocks noChangeArrowheads="1"/>
              </p:cNvSpPr>
              <p:nvPr/>
            </p:nvSpPr>
            <p:spPr bwMode="auto">
              <a:xfrm>
                <a:off x="1665288" y="3355975"/>
                <a:ext cx="160338"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 name="Oval 476"/>
              <p:cNvSpPr>
                <a:spLocks noChangeArrowheads="1"/>
              </p:cNvSpPr>
              <p:nvPr/>
            </p:nvSpPr>
            <p:spPr bwMode="auto">
              <a:xfrm>
                <a:off x="1633538" y="2994025"/>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 name="Oval 477"/>
              <p:cNvSpPr>
                <a:spLocks noChangeArrowheads="1"/>
              </p:cNvSpPr>
              <p:nvPr/>
            </p:nvSpPr>
            <p:spPr bwMode="auto">
              <a:xfrm>
                <a:off x="1584325" y="3582988"/>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 name="Oval 478"/>
              <p:cNvSpPr>
                <a:spLocks noChangeArrowheads="1"/>
              </p:cNvSpPr>
              <p:nvPr/>
            </p:nvSpPr>
            <p:spPr bwMode="auto">
              <a:xfrm>
                <a:off x="1506538" y="3109913"/>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 name="Oval 479"/>
              <p:cNvSpPr>
                <a:spLocks noChangeArrowheads="1"/>
              </p:cNvSpPr>
              <p:nvPr/>
            </p:nvSpPr>
            <p:spPr bwMode="auto">
              <a:xfrm>
                <a:off x="1452563" y="3346450"/>
                <a:ext cx="160338"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 name="Oval 480"/>
              <p:cNvSpPr>
                <a:spLocks noChangeArrowheads="1"/>
              </p:cNvSpPr>
              <p:nvPr/>
            </p:nvSpPr>
            <p:spPr bwMode="auto">
              <a:xfrm>
                <a:off x="6586538" y="2963863"/>
                <a:ext cx="158750" cy="158750"/>
              </a:xfrm>
              <a:prstGeom prst="ellipse">
                <a:avLst/>
              </a:pr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 name="Line 481"/>
              <p:cNvSpPr>
                <a:spLocks noChangeShapeType="1"/>
              </p:cNvSpPr>
              <p:nvPr/>
            </p:nvSpPr>
            <p:spPr bwMode="auto">
              <a:xfrm>
                <a:off x="6586538" y="3041650"/>
                <a:ext cx="158750" cy="0"/>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 name="Line 482"/>
              <p:cNvSpPr>
                <a:spLocks noChangeShapeType="1"/>
              </p:cNvSpPr>
              <p:nvPr/>
            </p:nvSpPr>
            <p:spPr bwMode="auto">
              <a:xfrm>
                <a:off x="6665913" y="2963863"/>
                <a:ext cx="0" cy="158750"/>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 name="Oval 483"/>
              <p:cNvSpPr>
                <a:spLocks noChangeArrowheads="1"/>
              </p:cNvSpPr>
              <p:nvPr/>
            </p:nvSpPr>
            <p:spPr bwMode="auto">
              <a:xfrm>
                <a:off x="5907088" y="2846388"/>
                <a:ext cx="158750" cy="160338"/>
              </a:xfrm>
              <a:prstGeom prst="ellipse">
                <a:avLst/>
              </a:pr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 name="Line 484"/>
              <p:cNvSpPr>
                <a:spLocks noChangeShapeType="1"/>
              </p:cNvSpPr>
              <p:nvPr/>
            </p:nvSpPr>
            <p:spPr bwMode="auto">
              <a:xfrm>
                <a:off x="5907088" y="2925763"/>
                <a:ext cx="158750" cy="0"/>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 name="Line 485"/>
              <p:cNvSpPr>
                <a:spLocks noChangeShapeType="1"/>
              </p:cNvSpPr>
              <p:nvPr/>
            </p:nvSpPr>
            <p:spPr bwMode="auto">
              <a:xfrm>
                <a:off x="5986463" y="2846388"/>
                <a:ext cx="0" cy="160338"/>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 name="Oval 486"/>
              <p:cNvSpPr>
                <a:spLocks noChangeArrowheads="1"/>
              </p:cNvSpPr>
              <p:nvPr/>
            </p:nvSpPr>
            <p:spPr bwMode="auto">
              <a:xfrm>
                <a:off x="5842000" y="2362200"/>
                <a:ext cx="158750" cy="160338"/>
              </a:xfrm>
              <a:prstGeom prst="ellipse">
                <a:avLst/>
              </a:pr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 name="Line 487"/>
              <p:cNvSpPr>
                <a:spLocks noChangeShapeType="1"/>
              </p:cNvSpPr>
              <p:nvPr/>
            </p:nvSpPr>
            <p:spPr bwMode="auto">
              <a:xfrm>
                <a:off x="5840413" y="2441575"/>
                <a:ext cx="160338" cy="0"/>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 name="Line 488"/>
              <p:cNvSpPr>
                <a:spLocks noChangeShapeType="1"/>
              </p:cNvSpPr>
              <p:nvPr/>
            </p:nvSpPr>
            <p:spPr bwMode="auto">
              <a:xfrm>
                <a:off x="5921375" y="2360613"/>
                <a:ext cx="0" cy="161925"/>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 name="Oval 489"/>
              <p:cNvSpPr>
                <a:spLocks noChangeArrowheads="1"/>
              </p:cNvSpPr>
              <p:nvPr/>
            </p:nvSpPr>
            <p:spPr bwMode="auto">
              <a:xfrm>
                <a:off x="5751513" y="3046413"/>
                <a:ext cx="158750" cy="158750"/>
              </a:xfrm>
              <a:prstGeom prst="ellipse">
                <a:avLst/>
              </a:pr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 name="Line 490"/>
              <p:cNvSpPr>
                <a:spLocks noChangeShapeType="1"/>
              </p:cNvSpPr>
              <p:nvPr/>
            </p:nvSpPr>
            <p:spPr bwMode="auto">
              <a:xfrm>
                <a:off x="5751513" y="3125788"/>
                <a:ext cx="158750" cy="0"/>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 name="Line 491"/>
              <p:cNvSpPr>
                <a:spLocks noChangeShapeType="1"/>
              </p:cNvSpPr>
              <p:nvPr/>
            </p:nvSpPr>
            <p:spPr bwMode="auto">
              <a:xfrm>
                <a:off x="5829300" y="3044825"/>
                <a:ext cx="0" cy="160338"/>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 name="Freeform 492"/>
              <p:cNvSpPr>
                <a:spLocks/>
              </p:cNvSpPr>
              <p:nvPr/>
            </p:nvSpPr>
            <p:spPr bwMode="auto">
              <a:xfrm>
                <a:off x="6000750" y="2884488"/>
                <a:ext cx="200025" cy="2959100"/>
              </a:xfrm>
              <a:custGeom>
                <a:avLst/>
                <a:gdLst>
                  <a:gd name="T0" fmla="*/ 76 w 152"/>
                  <a:gd name="T1" fmla="*/ 2243 h 2243"/>
                  <a:gd name="T2" fmla="*/ 76 w 152"/>
                  <a:gd name="T3" fmla="*/ 0 h 2243"/>
                  <a:gd name="T4" fmla="*/ 152 w 152"/>
                  <a:gd name="T5" fmla="*/ 256 h 2243"/>
                  <a:gd name="T6" fmla="*/ 0 w 152"/>
                  <a:gd name="T7" fmla="*/ 256 h 2243"/>
                  <a:gd name="T8" fmla="*/ 76 w 152"/>
                  <a:gd name="T9" fmla="*/ 0 h 2243"/>
                </a:gdLst>
                <a:ahLst/>
                <a:cxnLst>
                  <a:cxn ang="0">
                    <a:pos x="T0" y="T1"/>
                  </a:cxn>
                  <a:cxn ang="0">
                    <a:pos x="T2" y="T3"/>
                  </a:cxn>
                  <a:cxn ang="0">
                    <a:pos x="T4" y="T5"/>
                  </a:cxn>
                  <a:cxn ang="0">
                    <a:pos x="T6" y="T7"/>
                  </a:cxn>
                  <a:cxn ang="0">
                    <a:pos x="T8" y="T9"/>
                  </a:cxn>
                </a:cxnLst>
                <a:rect l="0" t="0" r="r" b="b"/>
                <a:pathLst>
                  <a:path w="152" h="2243">
                    <a:moveTo>
                      <a:pt x="76" y="2243"/>
                    </a:moveTo>
                    <a:lnTo>
                      <a:pt x="76" y="0"/>
                    </a:lnTo>
                    <a:lnTo>
                      <a:pt x="152" y="256"/>
                    </a:lnTo>
                    <a:lnTo>
                      <a:pt x="0" y="256"/>
                    </a:lnTo>
                    <a:lnTo>
                      <a:pt x="76" y="0"/>
                    </a:lnTo>
                  </a:path>
                </a:pathLst>
              </a:cu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 name="Line 493"/>
              <p:cNvSpPr>
                <a:spLocks noChangeShapeType="1"/>
              </p:cNvSpPr>
              <p:nvPr/>
            </p:nvSpPr>
            <p:spPr bwMode="auto">
              <a:xfrm flipV="1">
                <a:off x="3802063" y="438150"/>
                <a:ext cx="0" cy="5405438"/>
              </a:xfrm>
              <a:prstGeom prst="line">
                <a:avLst/>
              </a:prstGeom>
              <a:noFill/>
              <a:ln w="19050">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5" name="Line 494"/>
              <p:cNvSpPr>
                <a:spLocks noChangeShapeType="1"/>
              </p:cNvSpPr>
              <p:nvPr/>
            </p:nvSpPr>
            <p:spPr bwMode="auto">
              <a:xfrm>
                <a:off x="1100138" y="3141663"/>
                <a:ext cx="5405438" cy="0"/>
              </a:xfrm>
              <a:prstGeom prst="line">
                <a:avLst/>
              </a:prstGeom>
              <a:noFill/>
              <a:ln w="19050">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6" name="Freeform 495"/>
              <p:cNvSpPr>
                <a:spLocks/>
              </p:cNvSpPr>
              <p:nvPr/>
            </p:nvSpPr>
            <p:spPr bwMode="auto">
              <a:xfrm>
                <a:off x="1100138" y="2782888"/>
                <a:ext cx="5000625" cy="201613"/>
              </a:xfrm>
              <a:custGeom>
                <a:avLst/>
                <a:gdLst>
                  <a:gd name="T0" fmla="*/ 0 w 3789"/>
                  <a:gd name="T1" fmla="*/ 76 h 152"/>
                  <a:gd name="T2" fmla="*/ 3789 w 3789"/>
                  <a:gd name="T3" fmla="*/ 76 h 152"/>
                  <a:gd name="T4" fmla="*/ 3533 w 3789"/>
                  <a:gd name="T5" fmla="*/ 152 h 152"/>
                  <a:gd name="T6" fmla="*/ 3533 w 3789"/>
                  <a:gd name="T7" fmla="*/ 0 h 152"/>
                  <a:gd name="T8" fmla="*/ 3789 w 3789"/>
                  <a:gd name="T9" fmla="*/ 76 h 152"/>
                </a:gdLst>
                <a:ahLst/>
                <a:cxnLst>
                  <a:cxn ang="0">
                    <a:pos x="T0" y="T1"/>
                  </a:cxn>
                  <a:cxn ang="0">
                    <a:pos x="T2" y="T3"/>
                  </a:cxn>
                  <a:cxn ang="0">
                    <a:pos x="T4" y="T5"/>
                  </a:cxn>
                  <a:cxn ang="0">
                    <a:pos x="T6" y="T7"/>
                  </a:cxn>
                  <a:cxn ang="0">
                    <a:pos x="T8" y="T9"/>
                  </a:cxn>
                </a:cxnLst>
                <a:rect l="0" t="0" r="r" b="b"/>
                <a:pathLst>
                  <a:path w="3789" h="152">
                    <a:moveTo>
                      <a:pt x="0" y="76"/>
                    </a:moveTo>
                    <a:lnTo>
                      <a:pt x="3789" y="76"/>
                    </a:lnTo>
                    <a:lnTo>
                      <a:pt x="3533" y="152"/>
                    </a:lnTo>
                    <a:lnTo>
                      <a:pt x="3533" y="0"/>
                    </a:lnTo>
                    <a:lnTo>
                      <a:pt x="3789" y="76"/>
                    </a:lnTo>
                  </a:path>
                </a:pathLst>
              </a:cu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grpSp>
      <p:cxnSp>
        <p:nvCxnSpPr>
          <p:cNvPr id="504" name="Straight Connector 503"/>
          <p:cNvCxnSpPr/>
          <p:nvPr/>
        </p:nvCxnSpPr>
        <p:spPr>
          <a:xfrm flipV="1">
            <a:off x="1340910" y="3050118"/>
            <a:ext cx="4876799" cy="620712"/>
          </a:xfrm>
          <a:prstGeom prst="line">
            <a:avLst/>
          </a:prstGeom>
          <a:ln w="28575">
            <a:solidFill>
              <a:schemeClr val="tx1"/>
            </a:solidFill>
            <a:prstDash val="sysDash"/>
          </a:ln>
          <a:effectLst>
            <a:outerShdw blurRad="38100" dist="38100" dir="2700000" algn="tl" rotWithShape="0">
              <a:schemeClr val="bg1"/>
            </a:outerShdw>
          </a:effectLst>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1097652" y="651933"/>
            <a:ext cx="5405436" cy="5367398"/>
          </a:xfrm>
          <a:prstGeom prst="line">
            <a:avLst/>
          </a:prstGeom>
          <a:ln>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01" name="TextBox 500"/>
          <p:cNvSpPr txBox="1"/>
          <p:nvPr/>
        </p:nvSpPr>
        <p:spPr>
          <a:xfrm>
            <a:off x="72000" y="72000"/>
            <a:ext cx="12048034"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Simulated data to visualize variance, covariance and gain from phenotypic selection among DH </a:t>
            </a:r>
            <a:r>
              <a:rPr lang="en-GB" sz="2400" dirty="0">
                <a:solidFill>
                  <a:srgbClr val="0000FF"/>
                </a:solidFill>
                <a:latin typeface="Arial" panose="020B0604020202020204" pitchFamily="34" charset="0"/>
                <a:cs typeface="Arial" panose="020B0604020202020204" pitchFamily="34" charset="0"/>
              </a:rPr>
              <a:t>individuals</a:t>
            </a:r>
            <a:r>
              <a:rPr lang="en-GB" sz="2400" dirty="0">
                <a:latin typeface="Arial" panose="020B0604020202020204" pitchFamily="34" charset="0"/>
                <a:cs typeface="Arial" panose="020B0604020202020204" pitchFamily="34" charset="0"/>
              </a:rPr>
              <a:t>. </a:t>
            </a:r>
            <a:r>
              <a:rPr lang="en-GB" sz="2400" dirty="0">
                <a:solidFill>
                  <a:schemeClr val="tx1">
                    <a:lumMod val="50000"/>
                    <a:lumOff val="50000"/>
                  </a:schemeClr>
                </a:solidFill>
                <a:latin typeface="Arial" panose="020B0604020202020204" pitchFamily="34" charset="0"/>
                <a:cs typeface="Arial" panose="020B0604020202020204" pitchFamily="34" charset="0"/>
              </a:rPr>
              <a:t>Parameters in simulation differ slightly from ideal ones</a:t>
            </a:r>
            <a:r>
              <a:rPr lang="en-GB" sz="2400" dirty="0">
                <a:latin typeface="Arial" panose="020B0604020202020204" pitchFamily="34" charset="0"/>
                <a:cs typeface="Arial" panose="020B0604020202020204" pitchFamily="34" charset="0"/>
              </a:rPr>
              <a:t>.</a:t>
            </a:r>
          </a:p>
        </p:txBody>
      </p:sp>
      <p:sp>
        <p:nvSpPr>
          <p:cNvPr id="503" name="Rectangle 25"/>
          <p:cNvSpPr>
            <a:spLocks noChangeArrowheads="1"/>
          </p:cNvSpPr>
          <p:nvPr/>
        </p:nvSpPr>
        <p:spPr bwMode="auto">
          <a:xfrm>
            <a:off x="569117" y="2927088"/>
            <a:ext cx="4488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FF"/>
                </a:solidFill>
                <a:effectLst/>
                <a:latin typeface="Arial" panose="020B0604020202020204" pitchFamily="34" charset="0"/>
              </a:rPr>
              <a:t>54.8</a:t>
            </a:r>
          </a:p>
        </p:txBody>
      </p:sp>
      <p:sp>
        <p:nvSpPr>
          <p:cNvPr id="505" name="Rectangle 25"/>
          <p:cNvSpPr>
            <a:spLocks noChangeArrowheads="1"/>
          </p:cNvSpPr>
          <p:nvPr/>
        </p:nvSpPr>
        <p:spPr bwMode="auto">
          <a:xfrm>
            <a:off x="5833587" y="5634994"/>
            <a:ext cx="577081" cy="276999"/>
          </a:xfrm>
          <a:prstGeom prst="rect">
            <a:avLst/>
          </a:prstGeom>
          <a:solidFill>
            <a:schemeClr val="bg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FF"/>
                </a:solidFill>
                <a:effectLst/>
                <a:latin typeface="Arial" panose="020B0604020202020204" pitchFamily="34" charset="0"/>
              </a:rPr>
              <a:t>92.52</a:t>
            </a:r>
          </a:p>
        </p:txBody>
      </p:sp>
      <p:sp>
        <p:nvSpPr>
          <p:cNvPr id="2" name="Textfeld 5"/>
          <p:cNvSpPr txBox="1"/>
          <p:nvPr/>
        </p:nvSpPr>
        <p:spPr>
          <a:xfrm>
            <a:off x="82487" y="635059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fld id="{5B255CE3-06F4-4E80-85AD-A0878CDD5C50}" type="slidenum">
              <a:rPr lang="en-GB" sz="2400" smtClean="0">
                <a:latin typeface="Arial" panose="020B0604020202020204" pitchFamily="34" charset="0"/>
                <a:cs typeface="Arial" panose="020B0604020202020204" pitchFamily="34" charset="0"/>
              </a:rPr>
              <a:pPr/>
              <a:t>20</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0193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02" name="TextBox 501"/>
              <p:cNvSpPr txBox="1"/>
              <p:nvPr/>
            </p:nvSpPr>
            <p:spPr>
              <a:xfrm>
                <a:off x="6929408" y="574761"/>
                <a:ext cx="5182598" cy="612007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Narrow" panose="020B0606020202030204" pitchFamily="34" charset="0"/>
                    <a:cs typeface="Arial" panose="020B0604020202020204" pitchFamily="34" charset="0"/>
                  </a:rPr>
                  <a:t>The simulation did not perfectly </a:t>
                </a:r>
                <a:r>
                  <a:rPr lang="en-GB" dirty="0">
                    <a:latin typeface="Arial Narrow" panose="020B0606020202030204" pitchFamily="34" charset="0"/>
                    <a:cs typeface="Arial" panose="020B0604020202020204" pitchFamily="34" charset="0"/>
                  </a:rPr>
                  <a:t>realize</a:t>
                </a:r>
                <a:r>
                  <a:rPr lang="en-GB" dirty="0">
                    <a:solidFill>
                      <a:schemeClr val="tx1">
                        <a:lumMod val="50000"/>
                        <a:lumOff val="50000"/>
                      </a:schemeClr>
                    </a:solidFill>
                    <a:latin typeface="Arial Narrow" panose="020B0606020202030204" pitchFamily="34" charset="0"/>
                    <a:cs typeface="Arial" panose="020B0604020202020204" pitchFamily="34" charset="0"/>
                  </a:rPr>
                  <a:t> µ, σ², ω as </a:t>
                </a:r>
                <a:r>
                  <a:rPr lang="en-GB" dirty="0">
                    <a:latin typeface="Arial Narrow" panose="020B0606020202030204" pitchFamily="34" charset="0"/>
                    <a:cs typeface="Arial" panose="020B0604020202020204" pitchFamily="34" charset="0"/>
                  </a:rPr>
                  <a:t>intended</a:t>
                </a:r>
                <a:r>
                  <a:rPr lang="en-GB" dirty="0">
                    <a:solidFill>
                      <a:schemeClr val="tx1">
                        <a:lumMod val="50000"/>
                        <a:lumOff val="50000"/>
                      </a:schemeClr>
                    </a:solidFill>
                    <a:latin typeface="Arial Narrow" panose="020B0606020202030204" pitchFamily="34" charset="0"/>
                    <a:cs typeface="Arial" panose="020B0604020202020204" pitchFamily="34" charset="0"/>
                  </a:rPr>
                  <a:t> – it is a simulation with stochastic elements </a:t>
                </a:r>
                <a:r>
                  <a:rPr lang="en-GB" dirty="0">
                    <a:solidFill>
                      <a:schemeClr val="tx1">
                        <a:lumMod val="50000"/>
                        <a:lumOff val="50000"/>
                      </a:schemeClr>
                    </a:solidFill>
                    <a:latin typeface="Arial Narrow" panose="020B0606020202030204" pitchFamily="34" charset="0"/>
                    <a:cs typeface="Arial" panose="020B0604020202020204" pitchFamily="34" charset="0"/>
                    <a:sym typeface="Wingdings" panose="05000000000000000000" pitchFamily="2" charset="2"/>
                  </a:rPr>
                  <a:t></a:t>
                </a:r>
                <a:br>
                  <a:rPr lang="en-GB" sz="1200" dirty="0">
                    <a:solidFill>
                      <a:schemeClr val="tx1">
                        <a:lumMod val="50000"/>
                        <a:lumOff val="50000"/>
                      </a:schemeClr>
                    </a:solidFill>
                    <a:latin typeface="Arial Narrow" panose="020B0606020202030204" pitchFamily="34" charset="0"/>
                    <a:cs typeface="Arial" panose="020B0604020202020204" pitchFamily="34" charset="0"/>
                    <a:sym typeface="Wingdings" panose="05000000000000000000" pitchFamily="2" charset="2"/>
                  </a:rPr>
                </a:br>
                <a:endParaRPr lang="en-GB" sz="1200" dirty="0">
                  <a:solidFill>
                    <a:srgbClr val="663300"/>
                  </a:solidFill>
                  <a:latin typeface="Arial Narrow" panose="020B0606020202030204" pitchFamily="34" charset="0"/>
                  <a:cs typeface="Arial" panose="020B0604020202020204" pitchFamily="34" charset="0"/>
                </a:endParaRPr>
              </a:p>
              <a:p>
                <a:r>
                  <a:rPr lang="en-GB" dirty="0">
                    <a:solidFill>
                      <a:srgbClr val="663300"/>
                    </a:solidFill>
                    <a:latin typeface="Arial" panose="020B0604020202020204" pitchFamily="34" charset="0"/>
                    <a:cs typeface="Arial" panose="020B0604020202020204" pitchFamily="34" charset="0"/>
                  </a:rPr>
                  <a:t>Intended µ</a:t>
                </a:r>
                <a:r>
                  <a:rPr lang="en-GB" baseline="-25000" dirty="0">
                    <a:solidFill>
                      <a:srgbClr val="663300"/>
                    </a:solidFill>
                    <a:latin typeface="Arial" panose="020B0604020202020204" pitchFamily="34" charset="0"/>
                    <a:cs typeface="Arial" panose="020B0604020202020204" pitchFamily="34" charset="0"/>
                  </a:rPr>
                  <a:t>G</a:t>
                </a:r>
                <a:r>
                  <a:rPr lang="en-GB" dirty="0">
                    <a:solidFill>
                      <a:srgbClr val="663300"/>
                    </a:solidFill>
                    <a:latin typeface="Arial" panose="020B0604020202020204" pitchFamily="34" charset="0"/>
                    <a:cs typeface="Arial" panose="020B0604020202020204" pitchFamily="34" charset="0"/>
                  </a:rPr>
                  <a:t>= 50 		Realized µ</a:t>
                </a:r>
                <a:r>
                  <a:rPr lang="en-GB" baseline="-25000" dirty="0">
                    <a:solidFill>
                      <a:srgbClr val="663300"/>
                    </a:solidFill>
                    <a:latin typeface="Arial" panose="020B0604020202020204" pitchFamily="34" charset="0"/>
                    <a:cs typeface="Arial" panose="020B0604020202020204" pitchFamily="34" charset="0"/>
                  </a:rPr>
                  <a:t>G</a:t>
                </a:r>
                <a:r>
                  <a:rPr lang="en-GB" dirty="0">
                    <a:solidFill>
                      <a:srgbClr val="663300"/>
                    </a:solidFill>
                    <a:latin typeface="Arial" panose="020B0604020202020204" pitchFamily="34" charset="0"/>
                    <a:cs typeface="Arial" panose="020B0604020202020204" pitchFamily="34" charset="0"/>
                  </a:rPr>
                  <a:t>= 50.1</a:t>
                </a:r>
              </a:p>
              <a:p>
                <a:r>
                  <a:rPr lang="en-GB" dirty="0">
                    <a:solidFill>
                      <a:srgbClr val="663300"/>
                    </a:solidFill>
                    <a:latin typeface="Arial" panose="020B0604020202020204" pitchFamily="34" charset="0"/>
                    <a:cs typeface="Arial" panose="020B0604020202020204" pitchFamily="34" charset="0"/>
                  </a:rPr>
                  <a:t>Intended µ</a:t>
                </a:r>
                <a:r>
                  <a:rPr lang="en-GB" baseline="-25000" dirty="0">
                    <a:solidFill>
                      <a:srgbClr val="663300"/>
                    </a:solidFill>
                    <a:latin typeface="Arial" panose="020B0604020202020204" pitchFamily="34" charset="0"/>
                    <a:cs typeface="Arial" panose="020B0604020202020204" pitchFamily="34" charset="0"/>
                  </a:rPr>
                  <a:t>P</a:t>
                </a:r>
                <a:r>
                  <a:rPr lang="en-GB" dirty="0">
                    <a:solidFill>
                      <a:srgbClr val="663300"/>
                    </a:solidFill>
                    <a:latin typeface="Arial" panose="020B0604020202020204" pitchFamily="34" charset="0"/>
                    <a:cs typeface="Arial" panose="020B0604020202020204" pitchFamily="34" charset="0"/>
                  </a:rPr>
                  <a:t>= 50 		Realized µ</a:t>
                </a:r>
                <a:r>
                  <a:rPr lang="en-GB" baseline="-25000" dirty="0">
                    <a:solidFill>
                      <a:srgbClr val="663300"/>
                    </a:solidFill>
                    <a:latin typeface="Arial" panose="020B0604020202020204" pitchFamily="34" charset="0"/>
                    <a:cs typeface="Arial" panose="020B0604020202020204" pitchFamily="34" charset="0"/>
                  </a:rPr>
                  <a:t>G</a:t>
                </a:r>
                <a:r>
                  <a:rPr lang="en-GB" dirty="0">
                    <a:solidFill>
                      <a:srgbClr val="663300"/>
                    </a:solidFill>
                    <a:latin typeface="Arial" panose="020B0604020202020204" pitchFamily="34" charset="0"/>
                    <a:cs typeface="Arial" panose="020B0604020202020204" pitchFamily="34" charset="0"/>
                  </a:rPr>
                  <a:t>= 50.1</a:t>
                </a:r>
              </a:p>
              <a:p>
                <a:r>
                  <a:rPr lang="en-GB" dirty="0">
                    <a:latin typeface="Arial" panose="020B0604020202020204" pitchFamily="34" charset="0"/>
                    <a:cs typeface="Arial" panose="020B0604020202020204" pitchFamily="34" charset="0"/>
                  </a:rPr>
                  <a:t>Intended 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 20  	Realized 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 20.9</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Intended σ²</a:t>
                </a:r>
                <a:r>
                  <a:rPr lang="en-GB" baseline="-25000" dirty="0">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 12.1  	Realized σ²</a:t>
                </a:r>
                <a:r>
                  <a:rPr lang="en-GB" baseline="-25000" dirty="0">
                    <a:latin typeface="Arial" panose="020B0604020202020204" pitchFamily="34" charset="0"/>
                    <a:cs typeface="Arial" panose="020B0604020202020204" pitchFamily="34" charset="0"/>
                  </a:rPr>
                  <a:t>M </a:t>
                </a:r>
                <a:r>
                  <a:rPr lang="en-GB" dirty="0">
                    <a:latin typeface="Arial" panose="020B0604020202020204" pitchFamily="34" charset="0"/>
                    <a:cs typeface="Arial" panose="020B0604020202020204" pitchFamily="34" charset="0"/>
                  </a:rPr>
                  <a:t>=  8.7</a:t>
                </a:r>
              </a:p>
              <a:p>
                <a:r>
                  <a:rPr lang="en-GB" dirty="0">
                    <a:latin typeface="Arial" panose="020B0604020202020204" pitchFamily="34" charset="0"/>
                    <a:cs typeface="Arial" panose="020B0604020202020204" pitchFamily="34" charset="0"/>
                  </a:rPr>
                  <a:t>Intended σ²</a:t>
                </a:r>
                <a:r>
                  <a:rPr lang="en-GB" baseline="-25000" dirty="0">
                    <a:latin typeface="Arial" panose="020B0604020202020204" pitchFamily="34" charset="0"/>
                    <a:cs typeface="Arial" panose="020B0604020202020204" pitchFamily="34" charset="0"/>
                  </a:rPr>
                  <a:t>P</a:t>
                </a:r>
                <a:r>
                  <a:rPr lang="en-GB" dirty="0">
                    <a:latin typeface="Arial" panose="020B0604020202020204" pitchFamily="34" charset="0"/>
                    <a:cs typeface="Arial" panose="020B0604020202020204" pitchFamily="34" charset="0"/>
                  </a:rPr>
                  <a:t> = 32.1 	Realized σ²</a:t>
                </a:r>
                <a:r>
                  <a:rPr lang="en-GB" baseline="-25000" dirty="0">
                    <a:latin typeface="Arial" panose="020B0604020202020204" pitchFamily="34" charset="0"/>
                    <a:cs typeface="Arial" panose="020B0604020202020204" pitchFamily="34" charset="0"/>
                  </a:rPr>
                  <a:t>P</a:t>
                </a:r>
                <a:r>
                  <a:rPr lang="en-GB" dirty="0">
                    <a:latin typeface="Arial" panose="020B0604020202020204" pitchFamily="34" charset="0"/>
                    <a:cs typeface="Arial" panose="020B0604020202020204" pitchFamily="34" charset="0"/>
                  </a:rPr>
                  <a:t> = 29.5</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Intended r(G;P)=20/(</a:t>
                </a:r>
                <a14:m>
                  <m:oMath xmlns:m="http://schemas.openxmlformats.org/officeDocument/2006/math">
                    <m:rad>
                      <m:radPr>
                        <m:degHide m:val="on"/>
                        <m:ctrlPr>
                          <a:rPr lang="en-GB" i="1">
                            <a:latin typeface="Cambria Math" panose="02040503050406030204" pitchFamily="18" charset="0"/>
                          </a:rPr>
                        </m:ctrlPr>
                      </m:radPr>
                      <m:deg/>
                      <m:e>
                        <m:r>
                          <a:rPr lang="en-GB">
                            <a:latin typeface="Cambria Math" panose="02040503050406030204" pitchFamily="18" charset="0"/>
                          </a:rPr>
                          <m:t>20</m:t>
                        </m:r>
                      </m:e>
                    </m:rad>
                  </m:oMath>
                </a14:m>
                <a:r>
                  <a:rPr lang="en-GB" dirty="0">
                    <a:latin typeface="Arial" panose="020B0604020202020204" pitchFamily="34" charset="0"/>
                    <a:cs typeface="Arial" panose="020B0604020202020204" pitchFamily="34" charset="0"/>
                  </a:rPr>
                  <a:t>∙ </a:t>
                </a:r>
                <a14:m>
                  <m:oMath xmlns:m="http://schemas.openxmlformats.org/officeDocument/2006/math">
                    <m:rad>
                      <m:radPr>
                        <m:degHide m:val="on"/>
                        <m:ctrlPr>
                          <a:rPr lang="en-GB" i="1">
                            <a:latin typeface="Cambria Math" panose="02040503050406030204" pitchFamily="18" charset="0"/>
                          </a:rPr>
                        </m:ctrlPr>
                      </m:radPr>
                      <m:deg/>
                      <m:e>
                        <m:r>
                          <a:rPr lang="en-GB" b="0" i="1" smtClean="0">
                            <a:latin typeface="Cambria Math" panose="02040503050406030204" pitchFamily="18" charset="0"/>
                          </a:rPr>
                          <m:t>3</m:t>
                        </m:r>
                        <m:r>
                          <a:rPr lang="en-GB">
                            <a:latin typeface="Cambria Math" panose="02040503050406030204" pitchFamily="18" charset="0"/>
                          </a:rPr>
                          <m:t>2</m:t>
                        </m:r>
                        <m:r>
                          <a:rPr lang="en-GB" b="0" i="0" smtClean="0">
                            <a:latin typeface="Cambria Math" panose="02040503050406030204" pitchFamily="18" charset="0"/>
                          </a:rPr>
                          <m:t>.1</m:t>
                        </m:r>
                      </m:e>
                    </m:rad>
                  </m:oMath>
                </a14:m>
                <a:r>
                  <a:rPr lang="en-GB" dirty="0">
                    <a:latin typeface="Arial" panose="020B0604020202020204" pitchFamily="34" charset="0"/>
                    <a:cs typeface="Arial" panose="020B0604020202020204" pitchFamily="34" charset="0"/>
                  </a:rPr>
                  <a:t>) = 0.7893</a:t>
                </a:r>
              </a:p>
              <a:p>
                <a:r>
                  <a:rPr lang="en-GB" dirty="0">
                    <a:latin typeface="Arial" panose="020B0604020202020204" pitchFamily="34" charset="0"/>
                    <a:cs typeface="Arial" panose="020B0604020202020204" pitchFamily="34" charset="0"/>
                  </a:rPr>
                  <a:t>Intended R²(G;P)= 0.7893² = 0.6231</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Realized r</a:t>
                </a:r>
                <a:r>
                  <a:rPr lang="en-GB" baseline="-25000" dirty="0">
                    <a:latin typeface="Arial" panose="020B0604020202020204" pitchFamily="34" charset="0"/>
                    <a:cs typeface="Arial" panose="020B0604020202020204" pitchFamily="34" charset="0"/>
                  </a:rPr>
                  <a:t>(G;P)</a:t>
                </a:r>
                <a:r>
                  <a:rPr lang="en-GB" dirty="0">
                    <a:latin typeface="Arial" panose="020B0604020202020204" pitchFamily="34" charset="0"/>
                    <a:cs typeface="Arial" panose="020B0604020202020204" pitchFamily="34" charset="0"/>
                  </a:rPr>
                  <a:t>	= 0.7639</a:t>
                </a:r>
              </a:p>
              <a:p>
                <a:r>
                  <a:rPr lang="en-GB" dirty="0">
                    <a:latin typeface="Arial" panose="020B0604020202020204" pitchFamily="34" charset="0"/>
                    <a:cs typeface="Arial" panose="020B0604020202020204" pitchFamily="34" charset="0"/>
                  </a:rPr>
                  <a:t>Realized R²</a:t>
                </a:r>
                <a:r>
                  <a:rPr lang="en-GB" baseline="-25000" dirty="0">
                    <a:latin typeface="Arial" panose="020B0604020202020204" pitchFamily="34" charset="0"/>
                    <a:cs typeface="Arial" panose="020B0604020202020204" pitchFamily="34" charset="0"/>
                  </a:rPr>
                  <a:t>(G;P)	</a:t>
                </a:r>
                <a:r>
                  <a:rPr lang="en-GB" dirty="0">
                    <a:latin typeface="Arial" panose="020B0604020202020204" pitchFamily="34" charset="0"/>
                    <a:cs typeface="Arial" panose="020B0604020202020204" pitchFamily="34" charset="0"/>
                  </a:rPr>
                  <a:t>= 0.5835</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solidFill>
                      <a:srgbClr val="0000FF"/>
                    </a:solidFill>
                    <a:latin typeface="Arial" panose="020B0604020202020204" pitchFamily="34" charset="0"/>
                    <a:cs typeface="Arial" panose="020B0604020202020204" pitchFamily="34" charset="0"/>
                  </a:rPr>
                  <a:t>We select the phenotypically highest 1% (4 out of 400), their mean is 62.6 &gt; </a:t>
                </a:r>
                <a:r>
                  <a:rPr lang="en-GB" dirty="0">
                    <a:solidFill>
                      <a:srgbClr val="663300"/>
                    </a:solidFill>
                    <a:latin typeface="Arial" panose="020B0604020202020204" pitchFamily="34" charset="0"/>
                    <a:cs typeface="Arial" panose="020B0604020202020204" pitchFamily="34" charset="0"/>
                  </a:rPr>
                  <a:t>50.1</a:t>
                </a:r>
              </a:p>
              <a:p>
                <a:r>
                  <a:rPr lang="en-GB" dirty="0">
                    <a:latin typeface="Arial" panose="020B0604020202020204" pitchFamily="34" charset="0"/>
                    <a:cs typeface="Arial" panose="020B0604020202020204" pitchFamily="34" charset="0"/>
                  </a:rPr>
                  <a:t>The genotypic values of these 1% best is 57.1 &gt; </a:t>
                </a:r>
                <a:r>
                  <a:rPr lang="en-GB" dirty="0">
                    <a:solidFill>
                      <a:srgbClr val="663300"/>
                    </a:solidFill>
                    <a:latin typeface="Arial" panose="020B0604020202020204" pitchFamily="34" charset="0"/>
                    <a:cs typeface="Arial" panose="020B0604020202020204" pitchFamily="34" charset="0"/>
                  </a:rPr>
                  <a:t>50.1</a:t>
                </a:r>
                <a:r>
                  <a:rPr lang="en-GB" dirty="0">
                    <a:latin typeface="Arial" panose="020B0604020202020204" pitchFamily="34" charset="0"/>
                    <a:cs typeface="Arial" panose="020B0604020202020204" pitchFamily="34" charset="0"/>
                  </a:rPr>
                  <a:t>.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Genetic gain is 7.0</a:t>
                </a: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This gain is realized based on DH lines, after multiplying the initial DH plants for at least one season to have seed for field plots, E=3. </a:t>
                </a:r>
                <a:endParaRPr lang="en-GB" dirty="0">
                  <a:solidFill>
                    <a:schemeClr val="tx1">
                      <a:lumMod val="50000"/>
                      <a:lumOff val="50000"/>
                    </a:schemeClr>
                  </a:solidFill>
                  <a:latin typeface="Arial" panose="020B0604020202020204" pitchFamily="34" charset="0"/>
                  <a:cs typeface="Arial" panose="020B0604020202020204" pitchFamily="34" charset="0"/>
                </a:endParaRPr>
              </a:p>
            </p:txBody>
          </p:sp>
        </mc:Choice>
        <mc:Fallback xmlns="">
          <p:sp>
            <p:nvSpPr>
              <p:cNvPr id="502" name="TextBox 501"/>
              <p:cNvSpPr txBox="1">
                <a:spLocks noRot="1" noChangeAspect="1" noMove="1" noResize="1" noEditPoints="1" noAdjustHandles="1" noChangeArrowheads="1" noChangeShapeType="1" noTextEdit="1"/>
              </p:cNvSpPr>
              <p:nvPr/>
            </p:nvSpPr>
            <p:spPr>
              <a:xfrm>
                <a:off x="6929408" y="574761"/>
                <a:ext cx="5182598" cy="6120073"/>
              </a:xfrm>
              <a:prstGeom prst="rect">
                <a:avLst/>
              </a:prstGeom>
              <a:blipFill>
                <a:blip r:embed="rId2"/>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2" name="Textfeld 5"/>
          <p:cNvSpPr txBox="1"/>
          <p:nvPr/>
        </p:nvSpPr>
        <p:spPr>
          <a:xfrm>
            <a:off x="11378758"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21</a:t>
            </a:fld>
            <a:endParaRPr lang="en-GB" sz="2400" dirty="0">
              <a:latin typeface="Arial" panose="020B0604020202020204" pitchFamily="34" charset="0"/>
              <a:cs typeface="Arial" panose="020B0604020202020204" pitchFamily="34" charset="0"/>
            </a:endParaRPr>
          </a:p>
        </p:txBody>
      </p:sp>
      <p:grpSp>
        <p:nvGrpSpPr>
          <p:cNvPr id="4" name="Group 3"/>
          <p:cNvGrpSpPr/>
          <p:nvPr/>
        </p:nvGrpSpPr>
        <p:grpSpPr>
          <a:xfrm>
            <a:off x="214102" y="414825"/>
            <a:ext cx="6476311" cy="6361881"/>
            <a:chOff x="214102" y="414825"/>
            <a:chExt cx="6476311" cy="6361881"/>
          </a:xfrm>
        </p:grpSpPr>
        <p:sp>
          <p:nvSpPr>
            <p:cNvPr id="3" name="Rectangle 2"/>
            <p:cNvSpPr/>
            <p:nvPr/>
          </p:nvSpPr>
          <p:spPr>
            <a:xfrm>
              <a:off x="214102" y="414825"/>
              <a:ext cx="6476311" cy="6361881"/>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503" name="Group 502"/>
            <p:cNvGrpSpPr/>
            <p:nvPr/>
          </p:nvGrpSpPr>
          <p:grpSpPr>
            <a:xfrm>
              <a:off x="301068" y="496418"/>
              <a:ext cx="6302033" cy="6226592"/>
              <a:chOff x="2022816" y="320675"/>
              <a:chExt cx="6302033" cy="6226592"/>
            </a:xfrm>
          </p:grpSpPr>
          <p:sp>
            <p:nvSpPr>
              <p:cNvPr id="505" name="Line 6"/>
              <p:cNvSpPr>
                <a:spLocks noChangeShapeType="1"/>
              </p:cNvSpPr>
              <p:nvPr/>
            </p:nvSpPr>
            <p:spPr bwMode="auto">
              <a:xfrm flipV="1">
                <a:off x="2819400" y="438150"/>
                <a:ext cx="0" cy="5405438"/>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6" name="Line 7"/>
              <p:cNvSpPr>
                <a:spLocks noChangeShapeType="1"/>
              </p:cNvSpPr>
              <p:nvPr/>
            </p:nvSpPr>
            <p:spPr bwMode="auto">
              <a:xfrm flipV="1">
                <a:off x="8224837" y="438150"/>
                <a:ext cx="0" cy="5405438"/>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7" name="Line 8"/>
              <p:cNvSpPr>
                <a:spLocks noChangeShapeType="1"/>
              </p:cNvSpPr>
              <p:nvPr/>
            </p:nvSpPr>
            <p:spPr bwMode="auto">
              <a:xfrm flipH="1">
                <a:off x="2717800" y="5843588"/>
                <a:ext cx="101600"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8" name="Line 9"/>
              <p:cNvSpPr>
                <a:spLocks noChangeShapeType="1"/>
              </p:cNvSpPr>
              <p:nvPr/>
            </p:nvSpPr>
            <p:spPr bwMode="auto">
              <a:xfrm>
                <a:off x="8224837" y="5843588"/>
                <a:ext cx="100012"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9" name="Rectangle 10"/>
              <p:cNvSpPr>
                <a:spLocks noChangeArrowheads="1"/>
              </p:cNvSpPr>
              <p:nvPr/>
            </p:nvSpPr>
            <p:spPr bwMode="auto">
              <a:xfrm>
                <a:off x="2317750" y="5726113"/>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30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10" name="Line 11"/>
              <p:cNvSpPr>
                <a:spLocks noChangeShapeType="1"/>
              </p:cNvSpPr>
              <p:nvPr/>
            </p:nvSpPr>
            <p:spPr bwMode="auto">
              <a:xfrm flipH="1">
                <a:off x="2717800" y="4492625"/>
                <a:ext cx="101600"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1" name="Line 12"/>
              <p:cNvSpPr>
                <a:spLocks noChangeShapeType="1"/>
              </p:cNvSpPr>
              <p:nvPr/>
            </p:nvSpPr>
            <p:spPr bwMode="auto">
              <a:xfrm>
                <a:off x="8224837" y="4492625"/>
                <a:ext cx="100012"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2" name="Rectangle 13"/>
              <p:cNvSpPr>
                <a:spLocks noChangeArrowheads="1"/>
              </p:cNvSpPr>
              <p:nvPr/>
            </p:nvSpPr>
            <p:spPr bwMode="auto">
              <a:xfrm>
                <a:off x="2317750" y="4375150"/>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40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13" name="Line 14"/>
              <p:cNvSpPr>
                <a:spLocks noChangeShapeType="1"/>
              </p:cNvSpPr>
              <p:nvPr/>
            </p:nvSpPr>
            <p:spPr bwMode="auto">
              <a:xfrm flipH="1">
                <a:off x="2717800" y="3141663"/>
                <a:ext cx="101600"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4" name="Line 15"/>
              <p:cNvSpPr>
                <a:spLocks noChangeShapeType="1"/>
              </p:cNvSpPr>
              <p:nvPr/>
            </p:nvSpPr>
            <p:spPr bwMode="auto">
              <a:xfrm>
                <a:off x="8224837" y="3141663"/>
                <a:ext cx="100012"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5" name="Rectangle 16"/>
              <p:cNvSpPr>
                <a:spLocks noChangeArrowheads="1"/>
              </p:cNvSpPr>
              <p:nvPr/>
            </p:nvSpPr>
            <p:spPr bwMode="auto">
              <a:xfrm>
                <a:off x="2317750" y="3024188"/>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50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16" name="Line 17"/>
              <p:cNvSpPr>
                <a:spLocks noChangeShapeType="1"/>
              </p:cNvSpPr>
              <p:nvPr/>
            </p:nvSpPr>
            <p:spPr bwMode="auto">
              <a:xfrm flipH="1">
                <a:off x="2717800" y="1789113"/>
                <a:ext cx="101600"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7" name="Line 18"/>
              <p:cNvSpPr>
                <a:spLocks noChangeShapeType="1"/>
              </p:cNvSpPr>
              <p:nvPr/>
            </p:nvSpPr>
            <p:spPr bwMode="auto">
              <a:xfrm>
                <a:off x="8224837" y="1789113"/>
                <a:ext cx="100012"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8" name="Rectangle 19"/>
              <p:cNvSpPr>
                <a:spLocks noChangeArrowheads="1"/>
              </p:cNvSpPr>
              <p:nvPr/>
            </p:nvSpPr>
            <p:spPr bwMode="auto">
              <a:xfrm>
                <a:off x="2317750" y="1671638"/>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60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19" name="Line 20"/>
              <p:cNvSpPr>
                <a:spLocks noChangeShapeType="1"/>
              </p:cNvSpPr>
              <p:nvPr/>
            </p:nvSpPr>
            <p:spPr bwMode="auto">
              <a:xfrm flipH="1">
                <a:off x="2717800" y="438150"/>
                <a:ext cx="101600"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0" name="Line 21"/>
              <p:cNvSpPr>
                <a:spLocks noChangeShapeType="1"/>
              </p:cNvSpPr>
              <p:nvPr/>
            </p:nvSpPr>
            <p:spPr bwMode="auto">
              <a:xfrm>
                <a:off x="8224837" y="438150"/>
                <a:ext cx="100012" cy="0"/>
              </a:xfrm>
              <a:prstGeom prst="line">
                <a:avLst/>
              </a:prstGeom>
              <a:noFill/>
              <a:ln w="33338">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1" name="Rectangle 22"/>
              <p:cNvSpPr>
                <a:spLocks noChangeArrowheads="1"/>
              </p:cNvSpPr>
              <p:nvPr/>
            </p:nvSpPr>
            <p:spPr bwMode="auto">
              <a:xfrm>
                <a:off x="2317750" y="320675"/>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808080"/>
                    </a:solidFill>
                    <a:effectLst/>
                    <a:latin typeface="Arial" panose="020B0604020202020204" pitchFamily="34" charset="0"/>
                  </a:rPr>
                  <a:t>70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22" name="Rectangle 23"/>
              <p:cNvSpPr>
                <a:spLocks noChangeArrowheads="1"/>
              </p:cNvSpPr>
              <p:nvPr/>
            </p:nvSpPr>
            <p:spPr bwMode="auto">
              <a:xfrm rot="16200000">
                <a:off x="854708" y="2981667"/>
                <a:ext cx="265938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100" b="0" i="0" u="none" strike="noStrike" cap="none" normalizeH="0" baseline="0" dirty="0">
                    <a:ln>
                      <a:noFill/>
                    </a:ln>
                    <a:solidFill>
                      <a:srgbClr val="808080"/>
                    </a:solidFill>
                    <a:effectLst/>
                    <a:latin typeface="Arial" panose="020B0604020202020204" pitchFamily="34" charset="0"/>
                  </a:rPr>
                  <a:t>Genotypic values DHs</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23" name="Line 24"/>
              <p:cNvSpPr>
                <a:spLocks noChangeShapeType="1"/>
              </p:cNvSpPr>
              <p:nvPr/>
            </p:nvSpPr>
            <p:spPr bwMode="auto">
              <a:xfrm>
                <a:off x="2819400" y="5843588"/>
                <a:ext cx="5405437"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4" name="Line 25"/>
              <p:cNvSpPr>
                <a:spLocks noChangeShapeType="1"/>
              </p:cNvSpPr>
              <p:nvPr/>
            </p:nvSpPr>
            <p:spPr bwMode="auto">
              <a:xfrm>
                <a:off x="2819400" y="438150"/>
                <a:ext cx="5405437" cy="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5" name="Line 26"/>
              <p:cNvSpPr>
                <a:spLocks noChangeShapeType="1"/>
              </p:cNvSpPr>
              <p:nvPr/>
            </p:nvSpPr>
            <p:spPr bwMode="auto">
              <a:xfrm>
                <a:off x="2819400" y="5843588"/>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6" name="Line 27"/>
              <p:cNvSpPr>
                <a:spLocks noChangeShapeType="1"/>
              </p:cNvSpPr>
              <p:nvPr/>
            </p:nvSpPr>
            <p:spPr bwMode="auto">
              <a:xfrm flipV="1">
                <a:off x="2819400"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7" name="Rectangle 28"/>
              <p:cNvSpPr>
                <a:spLocks noChangeArrowheads="1"/>
              </p:cNvSpPr>
              <p:nvPr/>
            </p:nvSpPr>
            <p:spPr bwMode="auto">
              <a:xfrm>
                <a:off x="2632075" y="5969000"/>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30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28" name="Line 29"/>
              <p:cNvSpPr>
                <a:spLocks noChangeShapeType="1"/>
              </p:cNvSpPr>
              <p:nvPr/>
            </p:nvSpPr>
            <p:spPr bwMode="auto">
              <a:xfrm>
                <a:off x="4170362" y="5843588"/>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9" name="Line 30"/>
              <p:cNvSpPr>
                <a:spLocks noChangeShapeType="1"/>
              </p:cNvSpPr>
              <p:nvPr/>
            </p:nvSpPr>
            <p:spPr bwMode="auto">
              <a:xfrm flipV="1">
                <a:off x="4170362"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0" name="Rectangle 31"/>
              <p:cNvSpPr>
                <a:spLocks noChangeArrowheads="1"/>
              </p:cNvSpPr>
              <p:nvPr/>
            </p:nvSpPr>
            <p:spPr bwMode="auto">
              <a:xfrm>
                <a:off x="3983037" y="5969000"/>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40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31" name="Line 32"/>
              <p:cNvSpPr>
                <a:spLocks noChangeShapeType="1"/>
              </p:cNvSpPr>
              <p:nvPr/>
            </p:nvSpPr>
            <p:spPr bwMode="auto">
              <a:xfrm>
                <a:off x="5521325" y="5843588"/>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2" name="Line 33"/>
              <p:cNvSpPr>
                <a:spLocks noChangeShapeType="1"/>
              </p:cNvSpPr>
              <p:nvPr/>
            </p:nvSpPr>
            <p:spPr bwMode="auto">
              <a:xfrm flipV="1">
                <a:off x="5521325"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3" name="Rectangle 34"/>
              <p:cNvSpPr>
                <a:spLocks noChangeArrowheads="1"/>
              </p:cNvSpPr>
              <p:nvPr/>
            </p:nvSpPr>
            <p:spPr bwMode="auto">
              <a:xfrm>
                <a:off x="5334000" y="5969000"/>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50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34" name="Line 35"/>
              <p:cNvSpPr>
                <a:spLocks noChangeShapeType="1"/>
              </p:cNvSpPr>
              <p:nvPr/>
            </p:nvSpPr>
            <p:spPr bwMode="auto">
              <a:xfrm>
                <a:off x="6873875" y="5843588"/>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5" name="Line 36"/>
              <p:cNvSpPr>
                <a:spLocks noChangeShapeType="1"/>
              </p:cNvSpPr>
              <p:nvPr/>
            </p:nvSpPr>
            <p:spPr bwMode="auto">
              <a:xfrm flipV="1">
                <a:off x="6873875"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6" name="Rectangle 37"/>
              <p:cNvSpPr>
                <a:spLocks noChangeArrowheads="1"/>
              </p:cNvSpPr>
              <p:nvPr/>
            </p:nvSpPr>
            <p:spPr bwMode="auto">
              <a:xfrm>
                <a:off x="6686550" y="5969000"/>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60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37" name="Line 38"/>
              <p:cNvSpPr>
                <a:spLocks noChangeShapeType="1"/>
              </p:cNvSpPr>
              <p:nvPr/>
            </p:nvSpPr>
            <p:spPr bwMode="auto">
              <a:xfrm>
                <a:off x="8224837" y="5843588"/>
                <a:ext cx="0" cy="101600"/>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8" name="Line 39"/>
              <p:cNvSpPr>
                <a:spLocks noChangeShapeType="1"/>
              </p:cNvSpPr>
              <p:nvPr/>
            </p:nvSpPr>
            <p:spPr bwMode="auto">
              <a:xfrm flipV="1">
                <a:off x="8224837" y="338138"/>
                <a:ext cx="0" cy="100013"/>
              </a:xfrm>
              <a:prstGeom prst="line">
                <a:avLst/>
              </a:prstGeom>
              <a:noFill/>
              <a:ln w="3333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9" name="Rectangle 40"/>
              <p:cNvSpPr>
                <a:spLocks noChangeArrowheads="1"/>
              </p:cNvSpPr>
              <p:nvPr/>
            </p:nvSpPr>
            <p:spPr bwMode="auto">
              <a:xfrm>
                <a:off x="8037512" y="5969000"/>
                <a:ext cx="256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800" b="0" i="0" u="none" strike="noStrike" cap="none" normalizeH="0" baseline="0" dirty="0">
                    <a:ln>
                      <a:noFill/>
                    </a:ln>
                    <a:solidFill>
                      <a:srgbClr val="000000"/>
                    </a:solidFill>
                    <a:effectLst/>
                    <a:latin typeface="Arial" panose="020B0604020202020204" pitchFamily="34" charset="0"/>
                  </a:rPr>
                  <a:t>70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40" name="Rectangle 41"/>
              <p:cNvSpPr>
                <a:spLocks noChangeArrowheads="1"/>
              </p:cNvSpPr>
              <p:nvPr/>
            </p:nvSpPr>
            <p:spPr bwMode="auto">
              <a:xfrm>
                <a:off x="3390900" y="6208713"/>
                <a:ext cx="34352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200" b="0" i="0" u="none" strike="noStrike" cap="none" normalizeH="0" baseline="0" dirty="0">
                    <a:ln>
                      <a:noFill/>
                    </a:ln>
                    <a:solidFill>
                      <a:srgbClr val="000000"/>
                    </a:solidFill>
                    <a:effectLst/>
                    <a:latin typeface="Arial" panose="020B0604020202020204" pitchFamily="34" charset="0"/>
                  </a:rPr>
                  <a:t>Phenotypic values DH </a:t>
                </a:r>
                <a:r>
                  <a:rPr kumimoji="0" lang="en-GB" altLang="en-US" sz="2200" b="0" i="0" u="none" strike="noStrike" cap="none" normalizeH="0" baseline="0" dirty="0">
                    <a:ln>
                      <a:noFill/>
                    </a:ln>
                    <a:solidFill>
                      <a:srgbClr val="C00000"/>
                    </a:solidFill>
                    <a:effectLst/>
                    <a:latin typeface="Arial" panose="020B0604020202020204" pitchFamily="34" charset="0"/>
                  </a:rPr>
                  <a:t>lines</a:t>
                </a:r>
                <a:endParaRPr kumimoji="0" lang="en-GB" altLang="en-US" sz="1800" b="0" i="0" u="none" strike="noStrike" cap="none" normalizeH="0" baseline="0" dirty="0">
                  <a:ln>
                    <a:noFill/>
                  </a:ln>
                  <a:solidFill>
                    <a:srgbClr val="C00000"/>
                  </a:solidFill>
                  <a:effectLst/>
                  <a:latin typeface="Arial" panose="020B0604020202020204" pitchFamily="34" charset="0"/>
                </a:endParaRPr>
              </a:p>
            </p:txBody>
          </p:sp>
          <p:sp>
            <p:nvSpPr>
              <p:cNvPr id="541" name="Oval 42"/>
              <p:cNvSpPr>
                <a:spLocks noChangeArrowheads="1"/>
              </p:cNvSpPr>
              <p:nvPr/>
            </p:nvSpPr>
            <p:spPr bwMode="auto">
              <a:xfrm>
                <a:off x="7337425" y="2320925"/>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2" name="Oval 43"/>
              <p:cNvSpPr>
                <a:spLocks noChangeArrowheads="1"/>
              </p:cNvSpPr>
              <p:nvPr/>
            </p:nvSpPr>
            <p:spPr bwMode="auto">
              <a:xfrm>
                <a:off x="7099300" y="215106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3" name="Oval 44"/>
              <p:cNvSpPr>
                <a:spLocks noChangeArrowheads="1"/>
              </p:cNvSpPr>
              <p:nvPr/>
            </p:nvSpPr>
            <p:spPr bwMode="auto">
              <a:xfrm>
                <a:off x="7078662" y="1679575"/>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4" name="Oval 45"/>
              <p:cNvSpPr>
                <a:spLocks noChangeArrowheads="1"/>
              </p:cNvSpPr>
              <p:nvPr/>
            </p:nvSpPr>
            <p:spPr bwMode="auto">
              <a:xfrm>
                <a:off x="7075487" y="2265363"/>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5" name="Oval 46"/>
              <p:cNvSpPr>
                <a:spLocks noChangeArrowheads="1"/>
              </p:cNvSpPr>
              <p:nvPr/>
            </p:nvSpPr>
            <p:spPr bwMode="auto">
              <a:xfrm>
                <a:off x="7038975" y="2403475"/>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6" name="Oval 47"/>
              <p:cNvSpPr>
                <a:spLocks noChangeArrowheads="1"/>
              </p:cNvSpPr>
              <p:nvPr/>
            </p:nvSpPr>
            <p:spPr bwMode="auto">
              <a:xfrm>
                <a:off x="7021512" y="1943100"/>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7" name="Oval 48"/>
              <p:cNvSpPr>
                <a:spLocks noChangeArrowheads="1"/>
              </p:cNvSpPr>
              <p:nvPr/>
            </p:nvSpPr>
            <p:spPr bwMode="auto">
              <a:xfrm>
                <a:off x="7005637" y="2295525"/>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8" name="Oval 49"/>
              <p:cNvSpPr>
                <a:spLocks noChangeArrowheads="1"/>
              </p:cNvSpPr>
              <p:nvPr/>
            </p:nvSpPr>
            <p:spPr bwMode="auto">
              <a:xfrm>
                <a:off x="6965950" y="175736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9" name="Oval 50"/>
              <p:cNvSpPr>
                <a:spLocks noChangeArrowheads="1"/>
              </p:cNvSpPr>
              <p:nvPr/>
            </p:nvSpPr>
            <p:spPr bwMode="auto">
              <a:xfrm>
                <a:off x="6962775" y="1312863"/>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0" name="Oval 51"/>
              <p:cNvSpPr>
                <a:spLocks noChangeArrowheads="1"/>
              </p:cNvSpPr>
              <p:nvPr/>
            </p:nvSpPr>
            <p:spPr bwMode="auto">
              <a:xfrm>
                <a:off x="6961187" y="1938338"/>
                <a:ext cx="160337"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1" name="Oval 52"/>
              <p:cNvSpPr>
                <a:spLocks noChangeArrowheads="1"/>
              </p:cNvSpPr>
              <p:nvPr/>
            </p:nvSpPr>
            <p:spPr bwMode="auto">
              <a:xfrm>
                <a:off x="6961187" y="2000250"/>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2" name="Oval 53"/>
              <p:cNvSpPr>
                <a:spLocks noChangeArrowheads="1"/>
              </p:cNvSpPr>
              <p:nvPr/>
            </p:nvSpPr>
            <p:spPr bwMode="auto">
              <a:xfrm>
                <a:off x="6945312" y="256698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3" name="Oval 54"/>
              <p:cNvSpPr>
                <a:spLocks noChangeArrowheads="1"/>
              </p:cNvSpPr>
              <p:nvPr/>
            </p:nvSpPr>
            <p:spPr bwMode="auto">
              <a:xfrm>
                <a:off x="6945312" y="2101850"/>
                <a:ext cx="160337"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4" name="Oval 55"/>
              <p:cNvSpPr>
                <a:spLocks noChangeArrowheads="1"/>
              </p:cNvSpPr>
              <p:nvPr/>
            </p:nvSpPr>
            <p:spPr bwMode="auto">
              <a:xfrm>
                <a:off x="6851650" y="173672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5" name="Oval 56"/>
              <p:cNvSpPr>
                <a:spLocks noChangeArrowheads="1"/>
              </p:cNvSpPr>
              <p:nvPr/>
            </p:nvSpPr>
            <p:spPr bwMode="auto">
              <a:xfrm>
                <a:off x="6799262" y="2255838"/>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6" name="Oval 57"/>
              <p:cNvSpPr>
                <a:spLocks noChangeArrowheads="1"/>
              </p:cNvSpPr>
              <p:nvPr/>
            </p:nvSpPr>
            <p:spPr bwMode="auto">
              <a:xfrm>
                <a:off x="6773862" y="204311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7" name="Oval 58"/>
              <p:cNvSpPr>
                <a:spLocks noChangeArrowheads="1"/>
              </p:cNvSpPr>
              <p:nvPr/>
            </p:nvSpPr>
            <p:spPr bwMode="auto">
              <a:xfrm>
                <a:off x="6746875" y="226218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8" name="Oval 59"/>
              <p:cNvSpPr>
                <a:spLocks noChangeArrowheads="1"/>
              </p:cNvSpPr>
              <p:nvPr/>
            </p:nvSpPr>
            <p:spPr bwMode="auto">
              <a:xfrm>
                <a:off x="6734175" y="270033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9" name="Oval 60"/>
              <p:cNvSpPr>
                <a:spLocks noChangeArrowheads="1"/>
              </p:cNvSpPr>
              <p:nvPr/>
            </p:nvSpPr>
            <p:spPr bwMode="auto">
              <a:xfrm>
                <a:off x="6723062" y="250190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0" name="Oval 61"/>
              <p:cNvSpPr>
                <a:spLocks noChangeArrowheads="1"/>
              </p:cNvSpPr>
              <p:nvPr/>
            </p:nvSpPr>
            <p:spPr bwMode="auto">
              <a:xfrm>
                <a:off x="6699250" y="299243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1" name="Oval 62"/>
              <p:cNvSpPr>
                <a:spLocks noChangeArrowheads="1"/>
              </p:cNvSpPr>
              <p:nvPr/>
            </p:nvSpPr>
            <p:spPr bwMode="auto">
              <a:xfrm>
                <a:off x="6696075" y="235426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2" name="Oval 63"/>
              <p:cNvSpPr>
                <a:spLocks noChangeArrowheads="1"/>
              </p:cNvSpPr>
              <p:nvPr/>
            </p:nvSpPr>
            <p:spPr bwMode="auto">
              <a:xfrm>
                <a:off x="6662737" y="2444750"/>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3" name="Oval 64"/>
              <p:cNvSpPr>
                <a:spLocks noChangeArrowheads="1"/>
              </p:cNvSpPr>
              <p:nvPr/>
            </p:nvSpPr>
            <p:spPr bwMode="auto">
              <a:xfrm>
                <a:off x="6581775" y="3017838"/>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4" name="Oval 65"/>
              <p:cNvSpPr>
                <a:spLocks noChangeArrowheads="1"/>
              </p:cNvSpPr>
              <p:nvPr/>
            </p:nvSpPr>
            <p:spPr bwMode="auto">
              <a:xfrm>
                <a:off x="6575425" y="2095500"/>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5" name="Oval 66"/>
              <p:cNvSpPr>
                <a:spLocks noChangeArrowheads="1"/>
              </p:cNvSpPr>
              <p:nvPr/>
            </p:nvSpPr>
            <p:spPr bwMode="auto">
              <a:xfrm>
                <a:off x="6573837" y="1817688"/>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6" name="Oval 67"/>
              <p:cNvSpPr>
                <a:spLocks noChangeArrowheads="1"/>
              </p:cNvSpPr>
              <p:nvPr/>
            </p:nvSpPr>
            <p:spPr bwMode="auto">
              <a:xfrm>
                <a:off x="6554787" y="2435225"/>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7" name="Oval 68"/>
              <p:cNvSpPr>
                <a:spLocks noChangeArrowheads="1"/>
              </p:cNvSpPr>
              <p:nvPr/>
            </p:nvSpPr>
            <p:spPr bwMode="auto">
              <a:xfrm>
                <a:off x="6551612" y="225901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8" name="Oval 69"/>
              <p:cNvSpPr>
                <a:spLocks noChangeArrowheads="1"/>
              </p:cNvSpPr>
              <p:nvPr/>
            </p:nvSpPr>
            <p:spPr bwMode="auto">
              <a:xfrm>
                <a:off x="6516687" y="2351088"/>
                <a:ext cx="161925"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9" name="Oval 70"/>
              <p:cNvSpPr>
                <a:spLocks noChangeArrowheads="1"/>
              </p:cNvSpPr>
              <p:nvPr/>
            </p:nvSpPr>
            <p:spPr bwMode="auto">
              <a:xfrm>
                <a:off x="6511925" y="2073275"/>
                <a:ext cx="160337"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0" name="Oval 71"/>
              <p:cNvSpPr>
                <a:spLocks noChangeArrowheads="1"/>
              </p:cNvSpPr>
              <p:nvPr/>
            </p:nvSpPr>
            <p:spPr bwMode="auto">
              <a:xfrm>
                <a:off x="6484937" y="2916238"/>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1" name="Oval 72"/>
              <p:cNvSpPr>
                <a:spLocks noChangeArrowheads="1"/>
              </p:cNvSpPr>
              <p:nvPr/>
            </p:nvSpPr>
            <p:spPr bwMode="auto">
              <a:xfrm>
                <a:off x="6477000" y="194945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2" name="Oval 73"/>
              <p:cNvSpPr>
                <a:spLocks noChangeArrowheads="1"/>
              </p:cNvSpPr>
              <p:nvPr/>
            </p:nvSpPr>
            <p:spPr bwMode="auto">
              <a:xfrm>
                <a:off x="6413500" y="274796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3" name="Oval 74"/>
              <p:cNvSpPr>
                <a:spLocks noChangeArrowheads="1"/>
              </p:cNvSpPr>
              <p:nvPr/>
            </p:nvSpPr>
            <p:spPr bwMode="auto">
              <a:xfrm>
                <a:off x="6397625" y="2276475"/>
                <a:ext cx="160337"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4" name="Oval 75"/>
              <p:cNvSpPr>
                <a:spLocks noChangeArrowheads="1"/>
              </p:cNvSpPr>
              <p:nvPr/>
            </p:nvSpPr>
            <p:spPr bwMode="auto">
              <a:xfrm>
                <a:off x="6392862" y="287655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5" name="Oval 76"/>
              <p:cNvSpPr>
                <a:spLocks noChangeArrowheads="1"/>
              </p:cNvSpPr>
              <p:nvPr/>
            </p:nvSpPr>
            <p:spPr bwMode="auto">
              <a:xfrm>
                <a:off x="6388100" y="2498725"/>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6" name="Oval 77"/>
              <p:cNvSpPr>
                <a:spLocks noChangeArrowheads="1"/>
              </p:cNvSpPr>
              <p:nvPr/>
            </p:nvSpPr>
            <p:spPr bwMode="auto">
              <a:xfrm>
                <a:off x="6373812" y="325596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7" name="Oval 78"/>
              <p:cNvSpPr>
                <a:spLocks noChangeArrowheads="1"/>
              </p:cNvSpPr>
              <p:nvPr/>
            </p:nvSpPr>
            <p:spPr bwMode="auto">
              <a:xfrm>
                <a:off x="6365875" y="2430463"/>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8" name="Oval 79"/>
              <p:cNvSpPr>
                <a:spLocks noChangeArrowheads="1"/>
              </p:cNvSpPr>
              <p:nvPr/>
            </p:nvSpPr>
            <p:spPr bwMode="auto">
              <a:xfrm>
                <a:off x="6364287" y="2216150"/>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9" name="Oval 80"/>
              <p:cNvSpPr>
                <a:spLocks noChangeArrowheads="1"/>
              </p:cNvSpPr>
              <p:nvPr/>
            </p:nvSpPr>
            <p:spPr bwMode="auto">
              <a:xfrm>
                <a:off x="6356350" y="2133600"/>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0" name="Oval 81"/>
              <p:cNvSpPr>
                <a:spLocks noChangeArrowheads="1"/>
              </p:cNvSpPr>
              <p:nvPr/>
            </p:nvSpPr>
            <p:spPr bwMode="auto">
              <a:xfrm>
                <a:off x="6350000" y="290988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1" name="Oval 82"/>
              <p:cNvSpPr>
                <a:spLocks noChangeArrowheads="1"/>
              </p:cNvSpPr>
              <p:nvPr/>
            </p:nvSpPr>
            <p:spPr bwMode="auto">
              <a:xfrm>
                <a:off x="6343650" y="3001963"/>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2" name="Oval 83"/>
              <p:cNvSpPr>
                <a:spLocks noChangeArrowheads="1"/>
              </p:cNvSpPr>
              <p:nvPr/>
            </p:nvSpPr>
            <p:spPr bwMode="auto">
              <a:xfrm>
                <a:off x="6343650" y="139382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3" name="Oval 84"/>
              <p:cNvSpPr>
                <a:spLocks noChangeArrowheads="1"/>
              </p:cNvSpPr>
              <p:nvPr/>
            </p:nvSpPr>
            <p:spPr bwMode="auto">
              <a:xfrm>
                <a:off x="6318250" y="270668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4" name="Oval 85"/>
              <p:cNvSpPr>
                <a:spLocks noChangeArrowheads="1"/>
              </p:cNvSpPr>
              <p:nvPr/>
            </p:nvSpPr>
            <p:spPr bwMode="auto">
              <a:xfrm>
                <a:off x="6316662" y="2536825"/>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5" name="Oval 86"/>
              <p:cNvSpPr>
                <a:spLocks noChangeArrowheads="1"/>
              </p:cNvSpPr>
              <p:nvPr/>
            </p:nvSpPr>
            <p:spPr bwMode="auto">
              <a:xfrm>
                <a:off x="6311900" y="209073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6" name="Oval 87"/>
              <p:cNvSpPr>
                <a:spLocks noChangeArrowheads="1"/>
              </p:cNvSpPr>
              <p:nvPr/>
            </p:nvSpPr>
            <p:spPr bwMode="auto">
              <a:xfrm>
                <a:off x="6297612" y="2562225"/>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7" name="Oval 88"/>
              <p:cNvSpPr>
                <a:spLocks noChangeArrowheads="1"/>
              </p:cNvSpPr>
              <p:nvPr/>
            </p:nvSpPr>
            <p:spPr bwMode="auto">
              <a:xfrm>
                <a:off x="6297612" y="2187575"/>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8" name="Oval 89"/>
              <p:cNvSpPr>
                <a:spLocks noChangeArrowheads="1"/>
              </p:cNvSpPr>
              <p:nvPr/>
            </p:nvSpPr>
            <p:spPr bwMode="auto">
              <a:xfrm>
                <a:off x="6296025" y="1851025"/>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9" name="Oval 90"/>
              <p:cNvSpPr>
                <a:spLocks noChangeArrowheads="1"/>
              </p:cNvSpPr>
              <p:nvPr/>
            </p:nvSpPr>
            <p:spPr bwMode="auto">
              <a:xfrm>
                <a:off x="6294437" y="375761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0" name="Oval 91"/>
              <p:cNvSpPr>
                <a:spLocks noChangeArrowheads="1"/>
              </p:cNvSpPr>
              <p:nvPr/>
            </p:nvSpPr>
            <p:spPr bwMode="auto">
              <a:xfrm>
                <a:off x="6280150" y="304958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1" name="Oval 92"/>
              <p:cNvSpPr>
                <a:spLocks noChangeArrowheads="1"/>
              </p:cNvSpPr>
              <p:nvPr/>
            </p:nvSpPr>
            <p:spPr bwMode="auto">
              <a:xfrm>
                <a:off x="6249987" y="2493963"/>
                <a:ext cx="161925"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2" name="Oval 93"/>
              <p:cNvSpPr>
                <a:spLocks noChangeArrowheads="1"/>
              </p:cNvSpPr>
              <p:nvPr/>
            </p:nvSpPr>
            <p:spPr bwMode="auto">
              <a:xfrm>
                <a:off x="6243637" y="157003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3" name="Oval 94"/>
              <p:cNvSpPr>
                <a:spLocks noChangeArrowheads="1"/>
              </p:cNvSpPr>
              <p:nvPr/>
            </p:nvSpPr>
            <p:spPr bwMode="auto">
              <a:xfrm>
                <a:off x="6243637" y="253682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4" name="Oval 95"/>
              <p:cNvSpPr>
                <a:spLocks noChangeArrowheads="1"/>
              </p:cNvSpPr>
              <p:nvPr/>
            </p:nvSpPr>
            <p:spPr bwMode="auto">
              <a:xfrm>
                <a:off x="6235700" y="223202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5" name="Oval 96"/>
              <p:cNvSpPr>
                <a:spLocks noChangeArrowheads="1"/>
              </p:cNvSpPr>
              <p:nvPr/>
            </p:nvSpPr>
            <p:spPr bwMode="auto">
              <a:xfrm>
                <a:off x="6232525" y="250983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6" name="Oval 97"/>
              <p:cNvSpPr>
                <a:spLocks noChangeArrowheads="1"/>
              </p:cNvSpPr>
              <p:nvPr/>
            </p:nvSpPr>
            <p:spPr bwMode="auto">
              <a:xfrm>
                <a:off x="6223000" y="2206625"/>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7" name="Oval 98"/>
              <p:cNvSpPr>
                <a:spLocks noChangeArrowheads="1"/>
              </p:cNvSpPr>
              <p:nvPr/>
            </p:nvSpPr>
            <p:spPr bwMode="auto">
              <a:xfrm>
                <a:off x="6219825" y="2886075"/>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8" name="Oval 99"/>
              <p:cNvSpPr>
                <a:spLocks noChangeArrowheads="1"/>
              </p:cNvSpPr>
              <p:nvPr/>
            </p:nvSpPr>
            <p:spPr bwMode="auto">
              <a:xfrm>
                <a:off x="6219825" y="268287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9" name="Oval 100"/>
              <p:cNvSpPr>
                <a:spLocks noChangeArrowheads="1"/>
              </p:cNvSpPr>
              <p:nvPr/>
            </p:nvSpPr>
            <p:spPr bwMode="auto">
              <a:xfrm>
                <a:off x="6175375" y="230028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0" name="Oval 101"/>
              <p:cNvSpPr>
                <a:spLocks noChangeArrowheads="1"/>
              </p:cNvSpPr>
              <p:nvPr/>
            </p:nvSpPr>
            <p:spPr bwMode="auto">
              <a:xfrm>
                <a:off x="6149975" y="2289175"/>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1" name="Oval 102"/>
              <p:cNvSpPr>
                <a:spLocks noChangeArrowheads="1"/>
              </p:cNvSpPr>
              <p:nvPr/>
            </p:nvSpPr>
            <p:spPr bwMode="auto">
              <a:xfrm>
                <a:off x="6143625" y="2908300"/>
                <a:ext cx="160337"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2" name="Oval 103"/>
              <p:cNvSpPr>
                <a:spLocks noChangeArrowheads="1"/>
              </p:cNvSpPr>
              <p:nvPr/>
            </p:nvSpPr>
            <p:spPr bwMode="auto">
              <a:xfrm>
                <a:off x="6142037" y="1951038"/>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3" name="Oval 104"/>
              <p:cNvSpPr>
                <a:spLocks noChangeArrowheads="1"/>
              </p:cNvSpPr>
              <p:nvPr/>
            </p:nvSpPr>
            <p:spPr bwMode="auto">
              <a:xfrm>
                <a:off x="6138862" y="278288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4" name="Oval 105"/>
              <p:cNvSpPr>
                <a:spLocks noChangeArrowheads="1"/>
              </p:cNvSpPr>
              <p:nvPr/>
            </p:nvSpPr>
            <p:spPr bwMode="auto">
              <a:xfrm>
                <a:off x="6137275" y="267811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5" name="Oval 106"/>
              <p:cNvSpPr>
                <a:spLocks noChangeArrowheads="1"/>
              </p:cNvSpPr>
              <p:nvPr/>
            </p:nvSpPr>
            <p:spPr bwMode="auto">
              <a:xfrm>
                <a:off x="6135687" y="2706688"/>
                <a:ext cx="160337"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6" name="Oval 107"/>
              <p:cNvSpPr>
                <a:spLocks noChangeArrowheads="1"/>
              </p:cNvSpPr>
              <p:nvPr/>
            </p:nvSpPr>
            <p:spPr bwMode="auto">
              <a:xfrm>
                <a:off x="6130925" y="209073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7" name="Oval 108"/>
              <p:cNvSpPr>
                <a:spLocks noChangeArrowheads="1"/>
              </p:cNvSpPr>
              <p:nvPr/>
            </p:nvSpPr>
            <p:spPr bwMode="auto">
              <a:xfrm>
                <a:off x="6129337" y="194945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8" name="Oval 109"/>
              <p:cNvSpPr>
                <a:spLocks noChangeArrowheads="1"/>
              </p:cNvSpPr>
              <p:nvPr/>
            </p:nvSpPr>
            <p:spPr bwMode="auto">
              <a:xfrm>
                <a:off x="6127750" y="3135313"/>
                <a:ext cx="160337"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9" name="Oval 110"/>
              <p:cNvSpPr>
                <a:spLocks noChangeArrowheads="1"/>
              </p:cNvSpPr>
              <p:nvPr/>
            </p:nvSpPr>
            <p:spPr bwMode="auto">
              <a:xfrm>
                <a:off x="6126162" y="197008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0" name="Oval 111"/>
              <p:cNvSpPr>
                <a:spLocks noChangeArrowheads="1"/>
              </p:cNvSpPr>
              <p:nvPr/>
            </p:nvSpPr>
            <p:spPr bwMode="auto">
              <a:xfrm>
                <a:off x="6124575" y="265271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1" name="Oval 112"/>
              <p:cNvSpPr>
                <a:spLocks noChangeArrowheads="1"/>
              </p:cNvSpPr>
              <p:nvPr/>
            </p:nvSpPr>
            <p:spPr bwMode="auto">
              <a:xfrm>
                <a:off x="6122987" y="284321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2" name="Oval 113"/>
              <p:cNvSpPr>
                <a:spLocks noChangeArrowheads="1"/>
              </p:cNvSpPr>
              <p:nvPr/>
            </p:nvSpPr>
            <p:spPr bwMode="auto">
              <a:xfrm>
                <a:off x="6107112" y="2274888"/>
                <a:ext cx="160337"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3" name="Oval 114"/>
              <p:cNvSpPr>
                <a:spLocks noChangeArrowheads="1"/>
              </p:cNvSpPr>
              <p:nvPr/>
            </p:nvSpPr>
            <p:spPr bwMode="auto">
              <a:xfrm>
                <a:off x="6100762" y="2103438"/>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4" name="Oval 115"/>
              <p:cNvSpPr>
                <a:spLocks noChangeArrowheads="1"/>
              </p:cNvSpPr>
              <p:nvPr/>
            </p:nvSpPr>
            <p:spPr bwMode="auto">
              <a:xfrm>
                <a:off x="6084887" y="2665413"/>
                <a:ext cx="158750"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5" name="Oval 116"/>
              <p:cNvSpPr>
                <a:spLocks noChangeArrowheads="1"/>
              </p:cNvSpPr>
              <p:nvPr/>
            </p:nvSpPr>
            <p:spPr bwMode="auto">
              <a:xfrm>
                <a:off x="6080125" y="2830513"/>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6" name="Oval 117"/>
              <p:cNvSpPr>
                <a:spLocks noChangeArrowheads="1"/>
              </p:cNvSpPr>
              <p:nvPr/>
            </p:nvSpPr>
            <p:spPr bwMode="auto">
              <a:xfrm>
                <a:off x="6078537" y="241300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7" name="Oval 118"/>
              <p:cNvSpPr>
                <a:spLocks noChangeArrowheads="1"/>
              </p:cNvSpPr>
              <p:nvPr/>
            </p:nvSpPr>
            <p:spPr bwMode="auto">
              <a:xfrm>
                <a:off x="6070600" y="2524125"/>
                <a:ext cx="161925"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8" name="Oval 119"/>
              <p:cNvSpPr>
                <a:spLocks noChangeArrowheads="1"/>
              </p:cNvSpPr>
              <p:nvPr/>
            </p:nvSpPr>
            <p:spPr bwMode="auto">
              <a:xfrm>
                <a:off x="6062662" y="2921000"/>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9" name="Oval 120"/>
              <p:cNvSpPr>
                <a:spLocks noChangeArrowheads="1"/>
              </p:cNvSpPr>
              <p:nvPr/>
            </p:nvSpPr>
            <p:spPr bwMode="auto">
              <a:xfrm>
                <a:off x="6061075" y="3035300"/>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0" name="Oval 121"/>
              <p:cNvSpPr>
                <a:spLocks noChangeArrowheads="1"/>
              </p:cNvSpPr>
              <p:nvPr/>
            </p:nvSpPr>
            <p:spPr bwMode="auto">
              <a:xfrm>
                <a:off x="6059487" y="2827338"/>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1" name="Oval 122"/>
              <p:cNvSpPr>
                <a:spLocks noChangeArrowheads="1"/>
              </p:cNvSpPr>
              <p:nvPr/>
            </p:nvSpPr>
            <p:spPr bwMode="auto">
              <a:xfrm>
                <a:off x="6054725" y="2833688"/>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2" name="Oval 123"/>
              <p:cNvSpPr>
                <a:spLocks noChangeArrowheads="1"/>
              </p:cNvSpPr>
              <p:nvPr/>
            </p:nvSpPr>
            <p:spPr bwMode="auto">
              <a:xfrm>
                <a:off x="6045200" y="204311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3" name="Oval 124"/>
              <p:cNvSpPr>
                <a:spLocks noChangeArrowheads="1"/>
              </p:cNvSpPr>
              <p:nvPr/>
            </p:nvSpPr>
            <p:spPr bwMode="auto">
              <a:xfrm>
                <a:off x="6037262" y="187960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 name="Oval 125"/>
              <p:cNvSpPr>
                <a:spLocks noChangeArrowheads="1"/>
              </p:cNvSpPr>
              <p:nvPr/>
            </p:nvSpPr>
            <p:spPr bwMode="auto">
              <a:xfrm>
                <a:off x="6037262" y="316388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5" name="Oval 126"/>
              <p:cNvSpPr>
                <a:spLocks noChangeArrowheads="1"/>
              </p:cNvSpPr>
              <p:nvPr/>
            </p:nvSpPr>
            <p:spPr bwMode="auto">
              <a:xfrm>
                <a:off x="6035675" y="2563813"/>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6" name="Oval 127"/>
              <p:cNvSpPr>
                <a:spLocks noChangeArrowheads="1"/>
              </p:cNvSpPr>
              <p:nvPr/>
            </p:nvSpPr>
            <p:spPr bwMode="auto">
              <a:xfrm>
                <a:off x="6034087" y="2282825"/>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7" name="Oval 128"/>
              <p:cNvSpPr>
                <a:spLocks noChangeArrowheads="1"/>
              </p:cNvSpPr>
              <p:nvPr/>
            </p:nvSpPr>
            <p:spPr bwMode="auto">
              <a:xfrm>
                <a:off x="6029325" y="261937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 name="Oval 129"/>
              <p:cNvSpPr>
                <a:spLocks noChangeArrowheads="1"/>
              </p:cNvSpPr>
              <p:nvPr/>
            </p:nvSpPr>
            <p:spPr bwMode="auto">
              <a:xfrm>
                <a:off x="6015037" y="3241675"/>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 name="Oval 130"/>
              <p:cNvSpPr>
                <a:spLocks noChangeArrowheads="1"/>
              </p:cNvSpPr>
              <p:nvPr/>
            </p:nvSpPr>
            <p:spPr bwMode="auto">
              <a:xfrm>
                <a:off x="6013450" y="3205163"/>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 name="Oval 131"/>
              <p:cNvSpPr>
                <a:spLocks noChangeArrowheads="1"/>
              </p:cNvSpPr>
              <p:nvPr/>
            </p:nvSpPr>
            <p:spPr bwMode="auto">
              <a:xfrm>
                <a:off x="6013450" y="274637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1" name="Oval 132"/>
              <p:cNvSpPr>
                <a:spLocks noChangeArrowheads="1"/>
              </p:cNvSpPr>
              <p:nvPr/>
            </p:nvSpPr>
            <p:spPr bwMode="auto">
              <a:xfrm>
                <a:off x="6013450" y="2587625"/>
                <a:ext cx="158750"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2" name="Oval 133"/>
              <p:cNvSpPr>
                <a:spLocks noChangeArrowheads="1"/>
              </p:cNvSpPr>
              <p:nvPr/>
            </p:nvSpPr>
            <p:spPr bwMode="auto">
              <a:xfrm>
                <a:off x="5997575" y="2365375"/>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3" name="Oval 134"/>
              <p:cNvSpPr>
                <a:spLocks noChangeArrowheads="1"/>
              </p:cNvSpPr>
              <p:nvPr/>
            </p:nvSpPr>
            <p:spPr bwMode="auto">
              <a:xfrm>
                <a:off x="5995987" y="2600325"/>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4" name="Oval 135"/>
              <p:cNvSpPr>
                <a:spLocks noChangeArrowheads="1"/>
              </p:cNvSpPr>
              <p:nvPr/>
            </p:nvSpPr>
            <p:spPr bwMode="auto">
              <a:xfrm>
                <a:off x="5991225" y="3321050"/>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5" name="Oval 136"/>
              <p:cNvSpPr>
                <a:spLocks noChangeArrowheads="1"/>
              </p:cNvSpPr>
              <p:nvPr/>
            </p:nvSpPr>
            <p:spPr bwMode="auto">
              <a:xfrm>
                <a:off x="5989637" y="2768600"/>
                <a:ext cx="160337"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6" name="Oval 137"/>
              <p:cNvSpPr>
                <a:spLocks noChangeArrowheads="1"/>
              </p:cNvSpPr>
              <p:nvPr/>
            </p:nvSpPr>
            <p:spPr bwMode="auto">
              <a:xfrm>
                <a:off x="5980112" y="2498725"/>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7" name="Oval 138"/>
              <p:cNvSpPr>
                <a:spLocks noChangeArrowheads="1"/>
              </p:cNvSpPr>
              <p:nvPr/>
            </p:nvSpPr>
            <p:spPr bwMode="auto">
              <a:xfrm>
                <a:off x="5976937" y="2724150"/>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8" name="Oval 139"/>
              <p:cNvSpPr>
                <a:spLocks noChangeArrowheads="1"/>
              </p:cNvSpPr>
              <p:nvPr/>
            </p:nvSpPr>
            <p:spPr bwMode="auto">
              <a:xfrm>
                <a:off x="5969000" y="302736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9" name="Oval 140"/>
              <p:cNvSpPr>
                <a:spLocks noChangeArrowheads="1"/>
              </p:cNvSpPr>
              <p:nvPr/>
            </p:nvSpPr>
            <p:spPr bwMode="auto">
              <a:xfrm>
                <a:off x="5967412" y="242252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0" name="Oval 141"/>
              <p:cNvSpPr>
                <a:spLocks noChangeArrowheads="1"/>
              </p:cNvSpPr>
              <p:nvPr/>
            </p:nvSpPr>
            <p:spPr bwMode="auto">
              <a:xfrm>
                <a:off x="5961062" y="235585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1" name="Oval 142"/>
              <p:cNvSpPr>
                <a:spLocks noChangeArrowheads="1"/>
              </p:cNvSpPr>
              <p:nvPr/>
            </p:nvSpPr>
            <p:spPr bwMode="auto">
              <a:xfrm>
                <a:off x="5961062" y="269081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2" name="Oval 143"/>
              <p:cNvSpPr>
                <a:spLocks noChangeArrowheads="1"/>
              </p:cNvSpPr>
              <p:nvPr/>
            </p:nvSpPr>
            <p:spPr bwMode="auto">
              <a:xfrm>
                <a:off x="5959475" y="287020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3" name="Oval 144"/>
              <p:cNvSpPr>
                <a:spLocks noChangeArrowheads="1"/>
              </p:cNvSpPr>
              <p:nvPr/>
            </p:nvSpPr>
            <p:spPr bwMode="auto">
              <a:xfrm>
                <a:off x="5943600" y="2573338"/>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4" name="Oval 145"/>
              <p:cNvSpPr>
                <a:spLocks noChangeArrowheads="1"/>
              </p:cNvSpPr>
              <p:nvPr/>
            </p:nvSpPr>
            <p:spPr bwMode="auto">
              <a:xfrm>
                <a:off x="5943600" y="222250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5" name="Oval 146"/>
              <p:cNvSpPr>
                <a:spLocks noChangeArrowheads="1"/>
              </p:cNvSpPr>
              <p:nvPr/>
            </p:nvSpPr>
            <p:spPr bwMode="auto">
              <a:xfrm>
                <a:off x="5942012" y="168116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6" name="Oval 147"/>
              <p:cNvSpPr>
                <a:spLocks noChangeArrowheads="1"/>
              </p:cNvSpPr>
              <p:nvPr/>
            </p:nvSpPr>
            <p:spPr bwMode="auto">
              <a:xfrm>
                <a:off x="5938837" y="241458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7" name="Oval 148"/>
              <p:cNvSpPr>
                <a:spLocks noChangeArrowheads="1"/>
              </p:cNvSpPr>
              <p:nvPr/>
            </p:nvSpPr>
            <p:spPr bwMode="auto">
              <a:xfrm>
                <a:off x="5934075" y="291306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8" name="Oval 149"/>
              <p:cNvSpPr>
                <a:spLocks noChangeArrowheads="1"/>
              </p:cNvSpPr>
              <p:nvPr/>
            </p:nvSpPr>
            <p:spPr bwMode="auto">
              <a:xfrm>
                <a:off x="5934075" y="3448050"/>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9" name="Oval 150"/>
              <p:cNvSpPr>
                <a:spLocks noChangeArrowheads="1"/>
              </p:cNvSpPr>
              <p:nvPr/>
            </p:nvSpPr>
            <p:spPr bwMode="auto">
              <a:xfrm>
                <a:off x="5929312" y="263683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0" name="Oval 151"/>
              <p:cNvSpPr>
                <a:spLocks noChangeArrowheads="1"/>
              </p:cNvSpPr>
              <p:nvPr/>
            </p:nvSpPr>
            <p:spPr bwMode="auto">
              <a:xfrm>
                <a:off x="5929312" y="2430463"/>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1" name="Oval 152"/>
              <p:cNvSpPr>
                <a:spLocks noChangeArrowheads="1"/>
              </p:cNvSpPr>
              <p:nvPr/>
            </p:nvSpPr>
            <p:spPr bwMode="auto">
              <a:xfrm>
                <a:off x="5927725" y="251936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2" name="Oval 153"/>
              <p:cNvSpPr>
                <a:spLocks noChangeArrowheads="1"/>
              </p:cNvSpPr>
              <p:nvPr/>
            </p:nvSpPr>
            <p:spPr bwMode="auto">
              <a:xfrm>
                <a:off x="5924550" y="2963863"/>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3" name="Oval 154"/>
              <p:cNvSpPr>
                <a:spLocks noChangeArrowheads="1"/>
              </p:cNvSpPr>
              <p:nvPr/>
            </p:nvSpPr>
            <p:spPr bwMode="auto">
              <a:xfrm>
                <a:off x="5922962" y="3292475"/>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4" name="Oval 155"/>
              <p:cNvSpPr>
                <a:spLocks noChangeArrowheads="1"/>
              </p:cNvSpPr>
              <p:nvPr/>
            </p:nvSpPr>
            <p:spPr bwMode="auto">
              <a:xfrm>
                <a:off x="5919787" y="235426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5" name="Oval 156"/>
              <p:cNvSpPr>
                <a:spLocks noChangeArrowheads="1"/>
              </p:cNvSpPr>
              <p:nvPr/>
            </p:nvSpPr>
            <p:spPr bwMode="auto">
              <a:xfrm>
                <a:off x="5916612" y="2751138"/>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6" name="Oval 157"/>
              <p:cNvSpPr>
                <a:spLocks noChangeArrowheads="1"/>
              </p:cNvSpPr>
              <p:nvPr/>
            </p:nvSpPr>
            <p:spPr bwMode="auto">
              <a:xfrm>
                <a:off x="5915025" y="3048000"/>
                <a:ext cx="161925"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7" name="Oval 158"/>
              <p:cNvSpPr>
                <a:spLocks noChangeArrowheads="1"/>
              </p:cNvSpPr>
              <p:nvPr/>
            </p:nvSpPr>
            <p:spPr bwMode="auto">
              <a:xfrm>
                <a:off x="5900737" y="3033713"/>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8" name="Oval 159"/>
              <p:cNvSpPr>
                <a:spLocks noChangeArrowheads="1"/>
              </p:cNvSpPr>
              <p:nvPr/>
            </p:nvSpPr>
            <p:spPr bwMode="auto">
              <a:xfrm>
                <a:off x="5897562" y="280035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9" name="Oval 160"/>
              <p:cNvSpPr>
                <a:spLocks noChangeArrowheads="1"/>
              </p:cNvSpPr>
              <p:nvPr/>
            </p:nvSpPr>
            <p:spPr bwMode="auto">
              <a:xfrm>
                <a:off x="5888037" y="217328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0" name="Oval 161"/>
              <p:cNvSpPr>
                <a:spLocks noChangeArrowheads="1"/>
              </p:cNvSpPr>
              <p:nvPr/>
            </p:nvSpPr>
            <p:spPr bwMode="auto">
              <a:xfrm>
                <a:off x="5883275" y="256857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1" name="Oval 162"/>
              <p:cNvSpPr>
                <a:spLocks noChangeArrowheads="1"/>
              </p:cNvSpPr>
              <p:nvPr/>
            </p:nvSpPr>
            <p:spPr bwMode="auto">
              <a:xfrm>
                <a:off x="5872162" y="3209925"/>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2" name="Oval 163"/>
              <p:cNvSpPr>
                <a:spLocks noChangeArrowheads="1"/>
              </p:cNvSpPr>
              <p:nvPr/>
            </p:nvSpPr>
            <p:spPr bwMode="auto">
              <a:xfrm>
                <a:off x="5864225" y="2928938"/>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3" name="Oval 164"/>
              <p:cNvSpPr>
                <a:spLocks noChangeArrowheads="1"/>
              </p:cNvSpPr>
              <p:nvPr/>
            </p:nvSpPr>
            <p:spPr bwMode="auto">
              <a:xfrm>
                <a:off x="5857875" y="2973388"/>
                <a:ext cx="158750"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4" name="Oval 165"/>
              <p:cNvSpPr>
                <a:spLocks noChangeArrowheads="1"/>
              </p:cNvSpPr>
              <p:nvPr/>
            </p:nvSpPr>
            <p:spPr bwMode="auto">
              <a:xfrm>
                <a:off x="5849937" y="274637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5" name="Oval 166"/>
              <p:cNvSpPr>
                <a:spLocks noChangeArrowheads="1"/>
              </p:cNvSpPr>
              <p:nvPr/>
            </p:nvSpPr>
            <p:spPr bwMode="auto">
              <a:xfrm>
                <a:off x="5838825" y="230028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6" name="Oval 167"/>
              <p:cNvSpPr>
                <a:spLocks noChangeArrowheads="1"/>
              </p:cNvSpPr>
              <p:nvPr/>
            </p:nvSpPr>
            <p:spPr bwMode="auto">
              <a:xfrm>
                <a:off x="5835650" y="2765425"/>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7" name="Oval 168"/>
              <p:cNvSpPr>
                <a:spLocks noChangeArrowheads="1"/>
              </p:cNvSpPr>
              <p:nvPr/>
            </p:nvSpPr>
            <p:spPr bwMode="auto">
              <a:xfrm>
                <a:off x="5824537" y="246221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8" name="Oval 169"/>
              <p:cNvSpPr>
                <a:spLocks noChangeArrowheads="1"/>
              </p:cNvSpPr>
              <p:nvPr/>
            </p:nvSpPr>
            <p:spPr bwMode="auto">
              <a:xfrm>
                <a:off x="5824537" y="3033713"/>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9" name="Oval 170"/>
              <p:cNvSpPr>
                <a:spLocks noChangeArrowheads="1"/>
              </p:cNvSpPr>
              <p:nvPr/>
            </p:nvSpPr>
            <p:spPr bwMode="auto">
              <a:xfrm>
                <a:off x="5821362" y="215582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0" name="Oval 171"/>
              <p:cNvSpPr>
                <a:spLocks noChangeArrowheads="1"/>
              </p:cNvSpPr>
              <p:nvPr/>
            </p:nvSpPr>
            <p:spPr bwMode="auto">
              <a:xfrm>
                <a:off x="5818187" y="292417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1" name="Oval 172"/>
              <p:cNvSpPr>
                <a:spLocks noChangeArrowheads="1"/>
              </p:cNvSpPr>
              <p:nvPr/>
            </p:nvSpPr>
            <p:spPr bwMode="auto">
              <a:xfrm>
                <a:off x="5816600" y="2568575"/>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2" name="Oval 173"/>
              <p:cNvSpPr>
                <a:spLocks noChangeArrowheads="1"/>
              </p:cNvSpPr>
              <p:nvPr/>
            </p:nvSpPr>
            <p:spPr bwMode="auto">
              <a:xfrm>
                <a:off x="5816600" y="2806700"/>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3" name="Oval 174"/>
              <p:cNvSpPr>
                <a:spLocks noChangeArrowheads="1"/>
              </p:cNvSpPr>
              <p:nvPr/>
            </p:nvSpPr>
            <p:spPr bwMode="auto">
              <a:xfrm>
                <a:off x="5810250" y="3540125"/>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4" name="Oval 175"/>
              <p:cNvSpPr>
                <a:spLocks noChangeArrowheads="1"/>
              </p:cNvSpPr>
              <p:nvPr/>
            </p:nvSpPr>
            <p:spPr bwMode="auto">
              <a:xfrm>
                <a:off x="5810250" y="2814638"/>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5" name="Oval 176"/>
              <p:cNvSpPr>
                <a:spLocks noChangeArrowheads="1"/>
              </p:cNvSpPr>
              <p:nvPr/>
            </p:nvSpPr>
            <p:spPr bwMode="auto">
              <a:xfrm>
                <a:off x="5810250" y="3095625"/>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6" name="Oval 177"/>
              <p:cNvSpPr>
                <a:spLocks noChangeArrowheads="1"/>
              </p:cNvSpPr>
              <p:nvPr/>
            </p:nvSpPr>
            <p:spPr bwMode="auto">
              <a:xfrm>
                <a:off x="5803900" y="3155950"/>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7" name="Oval 178"/>
              <p:cNvSpPr>
                <a:spLocks noChangeArrowheads="1"/>
              </p:cNvSpPr>
              <p:nvPr/>
            </p:nvSpPr>
            <p:spPr bwMode="auto">
              <a:xfrm>
                <a:off x="5792787" y="2838450"/>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8" name="Oval 179"/>
              <p:cNvSpPr>
                <a:spLocks noChangeArrowheads="1"/>
              </p:cNvSpPr>
              <p:nvPr/>
            </p:nvSpPr>
            <p:spPr bwMode="auto">
              <a:xfrm>
                <a:off x="5786437" y="3543300"/>
                <a:ext cx="161925"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9" name="Oval 180"/>
              <p:cNvSpPr>
                <a:spLocks noChangeArrowheads="1"/>
              </p:cNvSpPr>
              <p:nvPr/>
            </p:nvSpPr>
            <p:spPr bwMode="auto">
              <a:xfrm>
                <a:off x="5784850" y="3979863"/>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0" name="Oval 181"/>
              <p:cNvSpPr>
                <a:spLocks noChangeArrowheads="1"/>
              </p:cNvSpPr>
              <p:nvPr/>
            </p:nvSpPr>
            <p:spPr bwMode="auto">
              <a:xfrm>
                <a:off x="5783262" y="3281363"/>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1" name="Oval 182"/>
              <p:cNvSpPr>
                <a:spLocks noChangeArrowheads="1"/>
              </p:cNvSpPr>
              <p:nvPr/>
            </p:nvSpPr>
            <p:spPr bwMode="auto">
              <a:xfrm>
                <a:off x="5780087" y="2249488"/>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2" name="Oval 183"/>
              <p:cNvSpPr>
                <a:spLocks noChangeArrowheads="1"/>
              </p:cNvSpPr>
              <p:nvPr/>
            </p:nvSpPr>
            <p:spPr bwMode="auto">
              <a:xfrm>
                <a:off x="5776912" y="286861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3" name="Oval 184"/>
              <p:cNvSpPr>
                <a:spLocks noChangeArrowheads="1"/>
              </p:cNvSpPr>
              <p:nvPr/>
            </p:nvSpPr>
            <p:spPr bwMode="auto">
              <a:xfrm>
                <a:off x="5773737" y="315912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4" name="Oval 185"/>
              <p:cNvSpPr>
                <a:spLocks noChangeArrowheads="1"/>
              </p:cNvSpPr>
              <p:nvPr/>
            </p:nvSpPr>
            <p:spPr bwMode="auto">
              <a:xfrm>
                <a:off x="5773737" y="3181350"/>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5" name="Oval 186"/>
              <p:cNvSpPr>
                <a:spLocks noChangeArrowheads="1"/>
              </p:cNvSpPr>
              <p:nvPr/>
            </p:nvSpPr>
            <p:spPr bwMode="auto">
              <a:xfrm>
                <a:off x="5759450" y="289560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6" name="Oval 187"/>
              <p:cNvSpPr>
                <a:spLocks noChangeArrowheads="1"/>
              </p:cNvSpPr>
              <p:nvPr/>
            </p:nvSpPr>
            <p:spPr bwMode="auto">
              <a:xfrm>
                <a:off x="5749925" y="314325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7" name="Oval 188"/>
              <p:cNvSpPr>
                <a:spLocks noChangeArrowheads="1"/>
              </p:cNvSpPr>
              <p:nvPr/>
            </p:nvSpPr>
            <p:spPr bwMode="auto">
              <a:xfrm>
                <a:off x="5740400" y="2760663"/>
                <a:ext cx="161925"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8" name="Oval 189"/>
              <p:cNvSpPr>
                <a:spLocks noChangeArrowheads="1"/>
              </p:cNvSpPr>
              <p:nvPr/>
            </p:nvSpPr>
            <p:spPr bwMode="auto">
              <a:xfrm>
                <a:off x="5730875" y="2449513"/>
                <a:ext cx="158750"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9" name="Oval 190"/>
              <p:cNvSpPr>
                <a:spLocks noChangeArrowheads="1"/>
              </p:cNvSpPr>
              <p:nvPr/>
            </p:nvSpPr>
            <p:spPr bwMode="auto">
              <a:xfrm>
                <a:off x="5727700" y="307975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0" name="Oval 191"/>
              <p:cNvSpPr>
                <a:spLocks noChangeArrowheads="1"/>
              </p:cNvSpPr>
              <p:nvPr/>
            </p:nvSpPr>
            <p:spPr bwMode="auto">
              <a:xfrm>
                <a:off x="5716587" y="315912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1" name="Oval 192"/>
              <p:cNvSpPr>
                <a:spLocks noChangeArrowheads="1"/>
              </p:cNvSpPr>
              <p:nvPr/>
            </p:nvSpPr>
            <p:spPr bwMode="auto">
              <a:xfrm>
                <a:off x="5711825" y="265430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2" name="Oval 193"/>
              <p:cNvSpPr>
                <a:spLocks noChangeArrowheads="1"/>
              </p:cNvSpPr>
              <p:nvPr/>
            </p:nvSpPr>
            <p:spPr bwMode="auto">
              <a:xfrm>
                <a:off x="5708650" y="310832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3" name="Oval 194"/>
              <p:cNvSpPr>
                <a:spLocks noChangeArrowheads="1"/>
              </p:cNvSpPr>
              <p:nvPr/>
            </p:nvSpPr>
            <p:spPr bwMode="auto">
              <a:xfrm>
                <a:off x="5705475" y="1838325"/>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4" name="Oval 195"/>
              <p:cNvSpPr>
                <a:spLocks noChangeArrowheads="1"/>
              </p:cNvSpPr>
              <p:nvPr/>
            </p:nvSpPr>
            <p:spPr bwMode="auto">
              <a:xfrm>
                <a:off x="5703887" y="309086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5" name="Oval 196"/>
              <p:cNvSpPr>
                <a:spLocks noChangeArrowheads="1"/>
              </p:cNvSpPr>
              <p:nvPr/>
            </p:nvSpPr>
            <p:spPr bwMode="auto">
              <a:xfrm>
                <a:off x="5699125" y="2890838"/>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6" name="Oval 197"/>
              <p:cNvSpPr>
                <a:spLocks noChangeArrowheads="1"/>
              </p:cNvSpPr>
              <p:nvPr/>
            </p:nvSpPr>
            <p:spPr bwMode="auto">
              <a:xfrm>
                <a:off x="5697537" y="2624138"/>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7" name="Oval 198"/>
              <p:cNvSpPr>
                <a:spLocks noChangeArrowheads="1"/>
              </p:cNvSpPr>
              <p:nvPr/>
            </p:nvSpPr>
            <p:spPr bwMode="auto">
              <a:xfrm>
                <a:off x="5695950" y="2767013"/>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8" name="Oval 199"/>
              <p:cNvSpPr>
                <a:spLocks noChangeArrowheads="1"/>
              </p:cNvSpPr>
              <p:nvPr/>
            </p:nvSpPr>
            <p:spPr bwMode="auto">
              <a:xfrm>
                <a:off x="5694362" y="248285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9" name="Oval 200"/>
              <p:cNvSpPr>
                <a:spLocks noChangeArrowheads="1"/>
              </p:cNvSpPr>
              <p:nvPr/>
            </p:nvSpPr>
            <p:spPr bwMode="auto">
              <a:xfrm>
                <a:off x="5692775" y="318611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0" name="Oval 201"/>
              <p:cNvSpPr>
                <a:spLocks noChangeArrowheads="1"/>
              </p:cNvSpPr>
              <p:nvPr/>
            </p:nvSpPr>
            <p:spPr bwMode="auto">
              <a:xfrm>
                <a:off x="5680075" y="3317875"/>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1" name="Oval 202"/>
              <p:cNvSpPr>
                <a:spLocks noChangeArrowheads="1"/>
              </p:cNvSpPr>
              <p:nvPr/>
            </p:nvSpPr>
            <p:spPr bwMode="auto">
              <a:xfrm>
                <a:off x="5678487" y="265747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2" name="Oval 203"/>
              <p:cNvSpPr>
                <a:spLocks noChangeArrowheads="1"/>
              </p:cNvSpPr>
              <p:nvPr/>
            </p:nvSpPr>
            <p:spPr bwMode="auto">
              <a:xfrm>
                <a:off x="5676900" y="2781300"/>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3" name="Oval 204"/>
              <p:cNvSpPr>
                <a:spLocks noChangeArrowheads="1"/>
              </p:cNvSpPr>
              <p:nvPr/>
            </p:nvSpPr>
            <p:spPr bwMode="auto">
              <a:xfrm>
                <a:off x="5673725" y="2947988"/>
                <a:ext cx="160337"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nvGrpSpPr>
              <p:cNvPr id="704" name="Group 406"/>
              <p:cNvGrpSpPr>
                <a:grpSpLocks/>
              </p:cNvGrpSpPr>
              <p:nvPr/>
            </p:nvGrpSpPr>
            <p:grpSpPr bwMode="auto">
              <a:xfrm>
                <a:off x="4486275" y="2119313"/>
                <a:ext cx="1325562" cy="2559050"/>
                <a:chOff x="2826" y="1335"/>
                <a:chExt cx="835" cy="1612"/>
              </a:xfrm>
            </p:grpSpPr>
            <p:sp>
              <p:nvSpPr>
                <p:cNvPr id="758" name="Oval 206"/>
                <p:cNvSpPr>
                  <a:spLocks noChangeArrowheads="1"/>
                </p:cNvSpPr>
                <p:nvPr/>
              </p:nvSpPr>
              <p:spPr bwMode="auto">
                <a:xfrm>
                  <a:off x="3561" y="1862"/>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9" name="Oval 207"/>
                <p:cNvSpPr>
                  <a:spLocks noChangeArrowheads="1"/>
                </p:cNvSpPr>
                <p:nvPr/>
              </p:nvSpPr>
              <p:spPr bwMode="auto">
                <a:xfrm>
                  <a:off x="3560" y="1767"/>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0" name="Oval 208"/>
                <p:cNvSpPr>
                  <a:spLocks noChangeArrowheads="1"/>
                </p:cNvSpPr>
                <p:nvPr/>
              </p:nvSpPr>
              <p:spPr bwMode="auto">
                <a:xfrm>
                  <a:off x="3556" y="1335"/>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1" name="Oval 209"/>
                <p:cNvSpPr>
                  <a:spLocks noChangeArrowheads="1"/>
                </p:cNvSpPr>
                <p:nvPr/>
              </p:nvSpPr>
              <p:spPr bwMode="auto">
                <a:xfrm>
                  <a:off x="3551" y="177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2" name="Oval 210"/>
                <p:cNvSpPr>
                  <a:spLocks noChangeArrowheads="1"/>
                </p:cNvSpPr>
                <p:nvPr/>
              </p:nvSpPr>
              <p:spPr bwMode="auto">
                <a:xfrm>
                  <a:off x="3551" y="1750"/>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3" name="Oval 211"/>
                <p:cNvSpPr>
                  <a:spLocks noChangeArrowheads="1"/>
                </p:cNvSpPr>
                <p:nvPr/>
              </p:nvSpPr>
              <p:spPr bwMode="auto">
                <a:xfrm>
                  <a:off x="3548" y="165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4" name="Oval 212"/>
                <p:cNvSpPr>
                  <a:spLocks noChangeArrowheads="1"/>
                </p:cNvSpPr>
                <p:nvPr/>
              </p:nvSpPr>
              <p:spPr bwMode="auto">
                <a:xfrm>
                  <a:off x="3542" y="203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5" name="Oval 213"/>
                <p:cNvSpPr>
                  <a:spLocks noChangeArrowheads="1"/>
                </p:cNvSpPr>
                <p:nvPr/>
              </p:nvSpPr>
              <p:spPr bwMode="auto">
                <a:xfrm>
                  <a:off x="3541" y="1757"/>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6" name="Oval 214"/>
                <p:cNvSpPr>
                  <a:spLocks noChangeArrowheads="1"/>
                </p:cNvSpPr>
                <p:nvPr/>
              </p:nvSpPr>
              <p:spPr bwMode="auto">
                <a:xfrm>
                  <a:off x="3538" y="182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7" name="Oval 215"/>
                <p:cNvSpPr>
                  <a:spLocks noChangeArrowheads="1"/>
                </p:cNvSpPr>
                <p:nvPr/>
              </p:nvSpPr>
              <p:spPr bwMode="auto">
                <a:xfrm>
                  <a:off x="3536" y="1671"/>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8" name="Oval 216"/>
                <p:cNvSpPr>
                  <a:spLocks noChangeArrowheads="1"/>
                </p:cNvSpPr>
                <p:nvPr/>
              </p:nvSpPr>
              <p:spPr bwMode="auto">
                <a:xfrm>
                  <a:off x="3527" y="1920"/>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9" name="Oval 217"/>
                <p:cNvSpPr>
                  <a:spLocks noChangeArrowheads="1"/>
                </p:cNvSpPr>
                <p:nvPr/>
              </p:nvSpPr>
              <p:spPr bwMode="auto">
                <a:xfrm>
                  <a:off x="3523" y="1472"/>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0" name="Oval 218"/>
                <p:cNvSpPr>
                  <a:spLocks noChangeArrowheads="1"/>
                </p:cNvSpPr>
                <p:nvPr/>
              </p:nvSpPr>
              <p:spPr bwMode="auto">
                <a:xfrm>
                  <a:off x="3518" y="2094"/>
                  <a:ext cx="102"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1" name="Oval 219"/>
                <p:cNvSpPr>
                  <a:spLocks noChangeArrowheads="1"/>
                </p:cNvSpPr>
                <p:nvPr/>
              </p:nvSpPr>
              <p:spPr bwMode="auto">
                <a:xfrm>
                  <a:off x="3512" y="2064"/>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2" name="Oval 220"/>
                <p:cNvSpPr>
                  <a:spLocks noChangeArrowheads="1"/>
                </p:cNvSpPr>
                <p:nvPr/>
              </p:nvSpPr>
              <p:spPr bwMode="auto">
                <a:xfrm>
                  <a:off x="3512" y="2135"/>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3" name="Oval 221"/>
                <p:cNvSpPr>
                  <a:spLocks noChangeArrowheads="1"/>
                </p:cNvSpPr>
                <p:nvPr/>
              </p:nvSpPr>
              <p:spPr bwMode="auto">
                <a:xfrm>
                  <a:off x="3504" y="2128"/>
                  <a:ext cx="102"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4" name="Oval 222"/>
                <p:cNvSpPr>
                  <a:spLocks noChangeArrowheads="1"/>
                </p:cNvSpPr>
                <p:nvPr/>
              </p:nvSpPr>
              <p:spPr bwMode="auto">
                <a:xfrm>
                  <a:off x="3503" y="1383"/>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5" name="Oval 223"/>
                <p:cNvSpPr>
                  <a:spLocks noChangeArrowheads="1"/>
                </p:cNvSpPr>
                <p:nvPr/>
              </p:nvSpPr>
              <p:spPr bwMode="auto">
                <a:xfrm>
                  <a:off x="3503" y="1857"/>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6" name="Oval 224"/>
                <p:cNvSpPr>
                  <a:spLocks noChangeArrowheads="1"/>
                </p:cNvSpPr>
                <p:nvPr/>
              </p:nvSpPr>
              <p:spPr bwMode="auto">
                <a:xfrm>
                  <a:off x="3501" y="2128"/>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7" name="Oval 225"/>
                <p:cNvSpPr>
                  <a:spLocks noChangeArrowheads="1"/>
                </p:cNvSpPr>
                <p:nvPr/>
              </p:nvSpPr>
              <p:spPr bwMode="auto">
                <a:xfrm>
                  <a:off x="3497" y="1933"/>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8" name="Oval 226"/>
                <p:cNvSpPr>
                  <a:spLocks noChangeArrowheads="1"/>
                </p:cNvSpPr>
                <p:nvPr/>
              </p:nvSpPr>
              <p:spPr bwMode="auto">
                <a:xfrm>
                  <a:off x="3493" y="1942"/>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9" name="Oval 227"/>
                <p:cNvSpPr>
                  <a:spLocks noChangeArrowheads="1"/>
                </p:cNvSpPr>
                <p:nvPr/>
              </p:nvSpPr>
              <p:spPr bwMode="auto">
                <a:xfrm>
                  <a:off x="3492" y="2126"/>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0" name="Oval 228"/>
                <p:cNvSpPr>
                  <a:spLocks noChangeArrowheads="1"/>
                </p:cNvSpPr>
                <p:nvPr/>
              </p:nvSpPr>
              <p:spPr bwMode="auto">
                <a:xfrm>
                  <a:off x="3487" y="2014"/>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1" name="Oval 229"/>
                <p:cNvSpPr>
                  <a:spLocks noChangeArrowheads="1"/>
                </p:cNvSpPr>
                <p:nvPr/>
              </p:nvSpPr>
              <p:spPr bwMode="auto">
                <a:xfrm>
                  <a:off x="3484" y="2204"/>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2" name="Oval 230"/>
                <p:cNvSpPr>
                  <a:spLocks noChangeArrowheads="1"/>
                </p:cNvSpPr>
                <p:nvPr/>
              </p:nvSpPr>
              <p:spPr bwMode="auto">
                <a:xfrm>
                  <a:off x="3484" y="189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3" name="Oval 231"/>
                <p:cNvSpPr>
                  <a:spLocks noChangeArrowheads="1"/>
                </p:cNvSpPr>
                <p:nvPr/>
              </p:nvSpPr>
              <p:spPr bwMode="auto">
                <a:xfrm>
                  <a:off x="3484" y="190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4" name="Oval 232"/>
                <p:cNvSpPr>
                  <a:spLocks noChangeArrowheads="1"/>
                </p:cNvSpPr>
                <p:nvPr/>
              </p:nvSpPr>
              <p:spPr bwMode="auto">
                <a:xfrm>
                  <a:off x="3479" y="2136"/>
                  <a:ext cx="102"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5" name="Oval 233"/>
                <p:cNvSpPr>
                  <a:spLocks noChangeArrowheads="1"/>
                </p:cNvSpPr>
                <p:nvPr/>
              </p:nvSpPr>
              <p:spPr bwMode="auto">
                <a:xfrm>
                  <a:off x="3478" y="189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6" name="Oval 234"/>
                <p:cNvSpPr>
                  <a:spLocks noChangeArrowheads="1"/>
                </p:cNvSpPr>
                <p:nvPr/>
              </p:nvSpPr>
              <p:spPr bwMode="auto">
                <a:xfrm>
                  <a:off x="3476" y="1980"/>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7" name="Oval 235"/>
                <p:cNvSpPr>
                  <a:spLocks noChangeArrowheads="1"/>
                </p:cNvSpPr>
                <p:nvPr/>
              </p:nvSpPr>
              <p:spPr bwMode="auto">
                <a:xfrm>
                  <a:off x="3473" y="1758"/>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8" name="Oval 236"/>
                <p:cNvSpPr>
                  <a:spLocks noChangeArrowheads="1"/>
                </p:cNvSpPr>
                <p:nvPr/>
              </p:nvSpPr>
              <p:spPr bwMode="auto">
                <a:xfrm>
                  <a:off x="3470" y="198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9" name="Oval 237"/>
                <p:cNvSpPr>
                  <a:spLocks noChangeArrowheads="1"/>
                </p:cNvSpPr>
                <p:nvPr/>
              </p:nvSpPr>
              <p:spPr bwMode="auto">
                <a:xfrm>
                  <a:off x="3470" y="1428"/>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0" name="Oval 238"/>
                <p:cNvSpPr>
                  <a:spLocks noChangeArrowheads="1"/>
                </p:cNvSpPr>
                <p:nvPr/>
              </p:nvSpPr>
              <p:spPr bwMode="auto">
                <a:xfrm>
                  <a:off x="3468" y="1624"/>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1" name="Oval 239"/>
                <p:cNvSpPr>
                  <a:spLocks noChangeArrowheads="1"/>
                </p:cNvSpPr>
                <p:nvPr/>
              </p:nvSpPr>
              <p:spPr bwMode="auto">
                <a:xfrm>
                  <a:off x="3468" y="2222"/>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2" name="Oval 240"/>
                <p:cNvSpPr>
                  <a:spLocks noChangeArrowheads="1"/>
                </p:cNvSpPr>
                <p:nvPr/>
              </p:nvSpPr>
              <p:spPr bwMode="auto">
                <a:xfrm>
                  <a:off x="3468" y="2429"/>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3" name="Oval 241"/>
                <p:cNvSpPr>
                  <a:spLocks noChangeArrowheads="1"/>
                </p:cNvSpPr>
                <p:nvPr/>
              </p:nvSpPr>
              <p:spPr bwMode="auto">
                <a:xfrm>
                  <a:off x="3468" y="1806"/>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4" name="Oval 242"/>
                <p:cNvSpPr>
                  <a:spLocks noChangeArrowheads="1"/>
                </p:cNvSpPr>
                <p:nvPr/>
              </p:nvSpPr>
              <p:spPr bwMode="auto">
                <a:xfrm>
                  <a:off x="3467" y="1561"/>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5" name="Oval 243"/>
                <p:cNvSpPr>
                  <a:spLocks noChangeArrowheads="1"/>
                </p:cNvSpPr>
                <p:nvPr/>
              </p:nvSpPr>
              <p:spPr bwMode="auto">
                <a:xfrm>
                  <a:off x="3458" y="1954"/>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6" name="Oval 244"/>
                <p:cNvSpPr>
                  <a:spLocks noChangeArrowheads="1"/>
                </p:cNvSpPr>
                <p:nvPr/>
              </p:nvSpPr>
              <p:spPr bwMode="auto">
                <a:xfrm>
                  <a:off x="3453" y="1552"/>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7" name="Oval 245"/>
                <p:cNvSpPr>
                  <a:spLocks noChangeArrowheads="1"/>
                </p:cNvSpPr>
                <p:nvPr/>
              </p:nvSpPr>
              <p:spPr bwMode="auto">
                <a:xfrm>
                  <a:off x="3453" y="1588"/>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8" name="Oval 246"/>
                <p:cNvSpPr>
                  <a:spLocks noChangeArrowheads="1"/>
                </p:cNvSpPr>
                <p:nvPr/>
              </p:nvSpPr>
              <p:spPr bwMode="auto">
                <a:xfrm>
                  <a:off x="3452" y="1902"/>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9" name="Oval 247"/>
                <p:cNvSpPr>
                  <a:spLocks noChangeArrowheads="1"/>
                </p:cNvSpPr>
                <p:nvPr/>
              </p:nvSpPr>
              <p:spPr bwMode="auto">
                <a:xfrm>
                  <a:off x="3450" y="198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0" name="Oval 248"/>
                <p:cNvSpPr>
                  <a:spLocks noChangeArrowheads="1"/>
                </p:cNvSpPr>
                <p:nvPr/>
              </p:nvSpPr>
              <p:spPr bwMode="auto">
                <a:xfrm>
                  <a:off x="3448" y="137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1" name="Oval 249"/>
                <p:cNvSpPr>
                  <a:spLocks noChangeArrowheads="1"/>
                </p:cNvSpPr>
                <p:nvPr/>
              </p:nvSpPr>
              <p:spPr bwMode="auto">
                <a:xfrm>
                  <a:off x="3448" y="1567"/>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2" name="Oval 250"/>
                <p:cNvSpPr>
                  <a:spLocks noChangeArrowheads="1"/>
                </p:cNvSpPr>
                <p:nvPr/>
              </p:nvSpPr>
              <p:spPr bwMode="auto">
                <a:xfrm>
                  <a:off x="3443" y="1551"/>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3" name="Oval 251"/>
                <p:cNvSpPr>
                  <a:spLocks noChangeArrowheads="1"/>
                </p:cNvSpPr>
                <p:nvPr/>
              </p:nvSpPr>
              <p:spPr bwMode="auto">
                <a:xfrm>
                  <a:off x="3433" y="1946"/>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4" name="Oval 252"/>
                <p:cNvSpPr>
                  <a:spLocks noChangeArrowheads="1"/>
                </p:cNvSpPr>
                <p:nvPr/>
              </p:nvSpPr>
              <p:spPr bwMode="auto">
                <a:xfrm>
                  <a:off x="3429" y="200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5" name="Oval 253"/>
                <p:cNvSpPr>
                  <a:spLocks noChangeArrowheads="1"/>
                </p:cNvSpPr>
                <p:nvPr/>
              </p:nvSpPr>
              <p:spPr bwMode="auto">
                <a:xfrm>
                  <a:off x="3427" y="192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6" name="Oval 254"/>
                <p:cNvSpPr>
                  <a:spLocks noChangeArrowheads="1"/>
                </p:cNvSpPr>
                <p:nvPr/>
              </p:nvSpPr>
              <p:spPr bwMode="auto">
                <a:xfrm>
                  <a:off x="3427" y="1927"/>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7" name="Oval 255"/>
                <p:cNvSpPr>
                  <a:spLocks noChangeArrowheads="1"/>
                </p:cNvSpPr>
                <p:nvPr/>
              </p:nvSpPr>
              <p:spPr bwMode="auto">
                <a:xfrm>
                  <a:off x="3426" y="217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8" name="Oval 256"/>
                <p:cNvSpPr>
                  <a:spLocks noChangeArrowheads="1"/>
                </p:cNvSpPr>
                <p:nvPr/>
              </p:nvSpPr>
              <p:spPr bwMode="auto">
                <a:xfrm>
                  <a:off x="3425" y="1932"/>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9" name="Oval 257"/>
                <p:cNvSpPr>
                  <a:spLocks noChangeArrowheads="1"/>
                </p:cNvSpPr>
                <p:nvPr/>
              </p:nvSpPr>
              <p:spPr bwMode="auto">
                <a:xfrm>
                  <a:off x="3423" y="2016"/>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0" name="Oval 258"/>
                <p:cNvSpPr>
                  <a:spLocks noChangeArrowheads="1"/>
                </p:cNvSpPr>
                <p:nvPr/>
              </p:nvSpPr>
              <p:spPr bwMode="auto">
                <a:xfrm>
                  <a:off x="3423" y="1765"/>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1" name="Oval 259"/>
                <p:cNvSpPr>
                  <a:spLocks noChangeArrowheads="1"/>
                </p:cNvSpPr>
                <p:nvPr/>
              </p:nvSpPr>
              <p:spPr bwMode="auto">
                <a:xfrm>
                  <a:off x="3421" y="256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2" name="Oval 260"/>
                <p:cNvSpPr>
                  <a:spLocks noChangeArrowheads="1"/>
                </p:cNvSpPr>
                <p:nvPr/>
              </p:nvSpPr>
              <p:spPr bwMode="auto">
                <a:xfrm>
                  <a:off x="3418" y="186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3" name="Oval 261"/>
                <p:cNvSpPr>
                  <a:spLocks noChangeArrowheads="1"/>
                </p:cNvSpPr>
                <p:nvPr/>
              </p:nvSpPr>
              <p:spPr bwMode="auto">
                <a:xfrm>
                  <a:off x="3418" y="2197"/>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4" name="Oval 262"/>
                <p:cNvSpPr>
                  <a:spLocks noChangeArrowheads="1"/>
                </p:cNvSpPr>
                <p:nvPr/>
              </p:nvSpPr>
              <p:spPr bwMode="auto">
                <a:xfrm>
                  <a:off x="3411" y="180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5" name="Oval 263"/>
                <p:cNvSpPr>
                  <a:spLocks noChangeArrowheads="1"/>
                </p:cNvSpPr>
                <p:nvPr/>
              </p:nvSpPr>
              <p:spPr bwMode="auto">
                <a:xfrm>
                  <a:off x="3407" y="1965"/>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6" name="Oval 264"/>
                <p:cNvSpPr>
                  <a:spLocks noChangeArrowheads="1"/>
                </p:cNvSpPr>
                <p:nvPr/>
              </p:nvSpPr>
              <p:spPr bwMode="auto">
                <a:xfrm>
                  <a:off x="3405" y="191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7" name="Oval 265"/>
                <p:cNvSpPr>
                  <a:spLocks noChangeArrowheads="1"/>
                </p:cNvSpPr>
                <p:nvPr/>
              </p:nvSpPr>
              <p:spPr bwMode="auto">
                <a:xfrm>
                  <a:off x="3396" y="2088"/>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8" name="Oval 266"/>
                <p:cNvSpPr>
                  <a:spLocks noChangeArrowheads="1"/>
                </p:cNvSpPr>
                <p:nvPr/>
              </p:nvSpPr>
              <p:spPr bwMode="auto">
                <a:xfrm>
                  <a:off x="3393" y="1968"/>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9" name="Oval 267"/>
                <p:cNvSpPr>
                  <a:spLocks noChangeArrowheads="1"/>
                </p:cNvSpPr>
                <p:nvPr/>
              </p:nvSpPr>
              <p:spPr bwMode="auto">
                <a:xfrm>
                  <a:off x="3386" y="2043"/>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0" name="Oval 268"/>
                <p:cNvSpPr>
                  <a:spLocks noChangeArrowheads="1"/>
                </p:cNvSpPr>
                <p:nvPr/>
              </p:nvSpPr>
              <p:spPr bwMode="auto">
                <a:xfrm>
                  <a:off x="3385" y="1779"/>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1" name="Oval 269"/>
                <p:cNvSpPr>
                  <a:spLocks noChangeArrowheads="1"/>
                </p:cNvSpPr>
                <p:nvPr/>
              </p:nvSpPr>
              <p:spPr bwMode="auto">
                <a:xfrm>
                  <a:off x="3379" y="2340"/>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2" name="Oval 270"/>
                <p:cNvSpPr>
                  <a:spLocks noChangeArrowheads="1"/>
                </p:cNvSpPr>
                <p:nvPr/>
              </p:nvSpPr>
              <p:spPr bwMode="auto">
                <a:xfrm>
                  <a:off x="3375" y="208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3" name="Oval 271"/>
                <p:cNvSpPr>
                  <a:spLocks noChangeArrowheads="1"/>
                </p:cNvSpPr>
                <p:nvPr/>
              </p:nvSpPr>
              <p:spPr bwMode="auto">
                <a:xfrm>
                  <a:off x="3374" y="2259"/>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4" name="Oval 272"/>
                <p:cNvSpPr>
                  <a:spLocks noChangeArrowheads="1"/>
                </p:cNvSpPr>
                <p:nvPr/>
              </p:nvSpPr>
              <p:spPr bwMode="auto">
                <a:xfrm>
                  <a:off x="3370" y="1779"/>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5" name="Oval 273"/>
                <p:cNvSpPr>
                  <a:spLocks noChangeArrowheads="1"/>
                </p:cNvSpPr>
                <p:nvPr/>
              </p:nvSpPr>
              <p:spPr bwMode="auto">
                <a:xfrm>
                  <a:off x="3369" y="2225"/>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6" name="Oval 274"/>
                <p:cNvSpPr>
                  <a:spLocks noChangeArrowheads="1"/>
                </p:cNvSpPr>
                <p:nvPr/>
              </p:nvSpPr>
              <p:spPr bwMode="auto">
                <a:xfrm>
                  <a:off x="3365" y="2465"/>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7" name="Oval 275"/>
                <p:cNvSpPr>
                  <a:spLocks noChangeArrowheads="1"/>
                </p:cNvSpPr>
                <p:nvPr/>
              </p:nvSpPr>
              <p:spPr bwMode="auto">
                <a:xfrm>
                  <a:off x="3363" y="2397"/>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8" name="Oval 276"/>
                <p:cNvSpPr>
                  <a:spLocks noChangeArrowheads="1"/>
                </p:cNvSpPr>
                <p:nvPr/>
              </p:nvSpPr>
              <p:spPr bwMode="auto">
                <a:xfrm>
                  <a:off x="3363" y="1904"/>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9" name="Oval 277"/>
                <p:cNvSpPr>
                  <a:spLocks noChangeArrowheads="1"/>
                </p:cNvSpPr>
                <p:nvPr/>
              </p:nvSpPr>
              <p:spPr bwMode="auto">
                <a:xfrm>
                  <a:off x="3359" y="196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0" name="Oval 278"/>
                <p:cNvSpPr>
                  <a:spLocks noChangeArrowheads="1"/>
                </p:cNvSpPr>
                <p:nvPr/>
              </p:nvSpPr>
              <p:spPr bwMode="auto">
                <a:xfrm>
                  <a:off x="3359" y="2239"/>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1" name="Oval 279"/>
                <p:cNvSpPr>
                  <a:spLocks noChangeArrowheads="1"/>
                </p:cNvSpPr>
                <p:nvPr/>
              </p:nvSpPr>
              <p:spPr bwMode="auto">
                <a:xfrm>
                  <a:off x="3356" y="213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2" name="Oval 280"/>
                <p:cNvSpPr>
                  <a:spLocks noChangeArrowheads="1"/>
                </p:cNvSpPr>
                <p:nvPr/>
              </p:nvSpPr>
              <p:spPr bwMode="auto">
                <a:xfrm>
                  <a:off x="3355" y="1913"/>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3" name="Oval 281"/>
                <p:cNvSpPr>
                  <a:spLocks noChangeArrowheads="1"/>
                </p:cNvSpPr>
                <p:nvPr/>
              </p:nvSpPr>
              <p:spPr bwMode="auto">
                <a:xfrm>
                  <a:off x="3355" y="1772"/>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4" name="Oval 282"/>
                <p:cNvSpPr>
                  <a:spLocks noChangeArrowheads="1"/>
                </p:cNvSpPr>
                <p:nvPr/>
              </p:nvSpPr>
              <p:spPr bwMode="auto">
                <a:xfrm>
                  <a:off x="3353" y="1990"/>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5" name="Oval 283"/>
                <p:cNvSpPr>
                  <a:spLocks noChangeArrowheads="1"/>
                </p:cNvSpPr>
                <p:nvPr/>
              </p:nvSpPr>
              <p:spPr bwMode="auto">
                <a:xfrm>
                  <a:off x="3352" y="1649"/>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6" name="Oval 284"/>
                <p:cNvSpPr>
                  <a:spLocks noChangeArrowheads="1"/>
                </p:cNvSpPr>
                <p:nvPr/>
              </p:nvSpPr>
              <p:spPr bwMode="auto">
                <a:xfrm>
                  <a:off x="3351" y="197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7" name="Oval 285"/>
                <p:cNvSpPr>
                  <a:spLocks noChangeArrowheads="1"/>
                </p:cNvSpPr>
                <p:nvPr/>
              </p:nvSpPr>
              <p:spPr bwMode="auto">
                <a:xfrm>
                  <a:off x="3348" y="2350"/>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8" name="Oval 286"/>
                <p:cNvSpPr>
                  <a:spLocks noChangeArrowheads="1"/>
                </p:cNvSpPr>
                <p:nvPr/>
              </p:nvSpPr>
              <p:spPr bwMode="auto">
                <a:xfrm>
                  <a:off x="3339" y="1954"/>
                  <a:ext cx="102"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9" name="Oval 287"/>
                <p:cNvSpPr>
                  <a:spLocks noChangeArrowheads="1"/>
                </p:cNvSpPr>
                <p:nvPr/>
              </p:nvSpPr>
              <p:spPr bwMode="auto">
                <a:xfrm>
                  <a:off x="3337" y="1847"/>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0" name="Oval 288"/>
                <p:cNvSpPr>
                  <a:spLocks noChangeArrowheads="1"/>
                </p:cNvSpPr>
                <p:nvPr/>
              </p:nvSpPr>
              <p:spPr bwMode="auto">
                <a:xfrm>
                  <a:off x="3331" y="2167"/>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1" name="Oval 289"/>
                <p:cNvSpPr>
                  <a:spLocks noChangeArrowheads="1"/>
                </p:cNvSpPr>
                <p:nvPr/>
              </p:nvSpPr>
              <p:spPr bwMode="auto">
                <a:xfrm>
                  <a:off x="3328" y="1714"/>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2" name="Oval 290"/>
                <p:cNvSpPr>
                  <a:spLocks noChangeArrowheads="1"/>
                </p:cNvSpPr>
                <p:nvPr/>
              </p:nvSpPr>
              <p:spPr bwMode="auto">
                <a:xfrm>
                  <a:off x="3327" y="2049"/>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3" name="Oval 291"/>
                <p:cNvSpPr>
                  <a:spLocks noChangeArrowheads="1"/>
                </p:cNvSpPr>
                <p:nvPr/>
              </p:nvSpPr>
              <p:spPr bwMode="auto">
                <a:xfrm>
                  <a:off x="3325" y="1969"/>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4" name="Oval 292"/>
                <p:cNvSpPr>
                  <a:spLocks noChangeArrowheads="1"/>
                </p:cNvSpPr>
                <p:nvPr/>
              </p:nvSpPr>
              <p:spPr bwMode="auto">
                <a:xfrm>
                  <a:off x="3317" y="186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5" name="Oval 293"/>
                <p:cNvSpPr>
                  <a:spLocks noChangeArrowheads="1"/>
                </p:cNvSpPr>
                <p:nvPr/>
              </p:nvSpPr>
              <p:spPr bwMode="auto">
                <a:xfrm>
                  <a:off x="3310" y="2004"/>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6" name="Oval 294"/>
                <p:cNvSpPr>
                  <a:spLocks noChangeArrowheads="1"/>
                </p:cNvSpPr>
                <p:nvPr/>
              </p:nvSpPr>
              <p:spPr bwMode="auto">
                <a:xfrm>
                  <a:off x="3305" y="2227"/>
                  <a:ext cx="102"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7" name="Oval 295"/>
                <p:cNvSpPr>
                  <a:spLocks noChangeArrowheads="1"/>
                </p:cNvSpPr>
                <p:nvPr/>
              </p:nvSpPr>
              <p:spPr bwMode="auto">
                <a:xfrm>
                  <a:off x="3304" y="2005"/>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8" name="Oval 296"/>
                <p:cNvSpPr>
                  <a:spLocks noChangeArrowheads="1"/>
                </p:cNvSpPr>
                <p:nvPr/>
              </p:nvSpPr>
              <p:spPr bwMode="auto">
                <a:xfrm>
                  <a:off x="3302" y="195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9" name="Oval 297"/>
                <p:cNvSpPr>
                  <a:spLocks noChangeArrowheads="1"/>
                </p:cNvSpPr>
                <p:nvPr/>
              </p:nvSpPr>
              <p:spPr bwMode="auto">
                <a:xfrm>
                  <a:off x="3300" y="1698"/>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0" name="Oval 298"/>
                <p:cNvSpPr>
                  <a:spLocks noChangeArrowheads="1"/>
                </p:cNvSpPr>
                <p:nvPr/>
              </p:nvSpPr>
              <p:spPr bwMode="auto">
                <a:xfrm>
                  <a:off x="3295" y="222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1" name="Oval 299"/>
                <p:cNvSpPr>
                  <a:spLocks noChangeArrowheads="1"/>
                </p:cNvSpPr>
                <p:nvPr/>
              </p:nvSpPr>
              <p:spPr bwMode="auto">
                <a:xfrm>
                  <a:off x="3282" y="237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2" name="Oval 300"/>
                <p:cNvSpPr>
                  <a:spLocks noChangeArrowheads="1"/>
                </p:cNvSpPr>
                <p:nvPr/>
              </p:nvSpPr>
              <p:spPr bwMode="auto">
                <a:xfrm>
                  <a:off x="3280" y="1970"/>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3" name="Oval 301"/>
                <p:cNvSpPr>
                  <a:spLocks noChangeArrowheads="1"/>
                </p:cNvSpPr>
                <p:nvPr/>
              </p:nvSpPr>
              <p:spPr bwMode="auto">
                <a:xfrm>
                  <a:off x="3280" y="2236"/>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4" name="Oval 302"/>
                <p:cNvSpPr>
                  <a:spLocks noChangeArrowheads="1"/>
                </p:cNvSpPr>
                <p:nvPr/>
              </p:nvSpPr>
              <p:spPr bwMode="auto">
                <a:xfrm>
                  <a:off x="3275" y="2294"/>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5" name="Oval 303"/>
                <p:cNvSpPr>
                  <a:spLocks noChangeArrowheads="1"/>
                </p:cNvSpPr>
                <p:nvPr/>
              </p:nvSpPr>
              <p:spPr bwMode="auto">
                <a:xfrm>
                  <a:off x="3272" y="258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6" name="Oval 304"/>
                <p:cNvSpPr>
                  <a:spLocks noChangeArrowheads="1"/>
                </p:cNvSpPr>
                <p:nvPr/>
              </p:nvSpPr>
              <p:spPr bwMode="auto">
                <a:xfrm>
                  <a:off x="3268" y="1989"/>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7" name="Oval 305"/>
                <p:cNvSpPr>
                  <a:spLocks noChangeArrowheads="1"/>
                </p:cNvSpPr>
                <p:nvPr/>
              </p:nvSpPr>
              <p:spPr bwMode="auto">
                <a:xfrm>
                  <a:off x="3265" y="177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8" name="Oval 306"/>
                <p:cNvSpPr>
                  <a:spLocks noChangeArrowheads="1"/>
                </p:cNvSpPr>
                <p:nvPr/>
              </p:nvSpPr>
              <p:spPr bwMode="auto">
                <a:xfrm>
                  <a:off x="3265" y="1847"/>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9" name="Oval 307"/>
                <p:cNvSpPr>
                  <a:spLocks noChangeArrowheads="1"/>
                </p:cNvSpPr>
                <p:nvPr/>
              </p:nvSpPr>
              <p:spPr bwMode="auto">
                <a:xfrm>
                  <a:off x="3250" y="1732"/>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0" name="Oval 308"/>
                <p:cNvSpPr>
                  <a:spLocks noChangeArrowheads="1"/>
                </p:cNvSpPr>
                <p:nvPr/>
              </p:nvSpPr>
              <p:spPr bwMode="auto">
                <a:xfrm>
                  <a:off x="3247" y="2052"/>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1" name="Oval 309"/>
                <p:cNvSpPr>
                  <a:spLocks noChangeArrowheads="1"/>
                </p:cNvSpPr>
                <p:nvPr/>
              </p:nvSpPr>
              <p:spPr bwMode="auto">
                <a:xfrm>
                  <a:off x="3246" y="1682"/>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2" name="Oval 310"/>
                <p:cNvSpPr>
                  <a:spLocks noChangeArrowheads="1"/>
                </p:cNvSpPr>
                <p:nvPr/>
              </p:nvSpPr>
              <p:spPr bwMode="auto">
                <a:xfrm>
                  <a:off x="3246" y="2164"/>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3" name="Oval 311"/>
                <p:cNvSpPr>
                  <a:spLocks noChangeArrowheads="1"/>
                </p:cNvSpPr>
                <p:nvPr/>
              </p:nvSpPr>
              <p:spPr bwMode="auto">
                <a:xfrm>
                  <a:off x="3241" y="2005"/>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4" name="Oval 312"/>
                <p:cNvSpPr>
                  <a:spLocks noChangeArrowheads="1"/>
                </p:cNvSpPr>
                <p:nvPr/>
              </p:nvSpPr>
              <p:spPr bwMode="auto">
                <a:xfrm>
                  <a:off x="3230" y="2035"/>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5" name="Oval 313"/>
                <p:cNvSpPr>
                  <a:spLocks noChangeArrowheads="1"/>
                </p:cNvSpPr>
                <p:nvPr/>
              </p:nvSpPr>
              <p:spPr bwMode="auto">
                <a:xfrm>
                  <a:off x="3215" y="1822"/>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6" name="Oval 314"/>
                <p:cNvSpPr>
                  <a:spLocks noChangeArrowheads="1"/>
                </p:cNvSpPr>
                <p:nvPr/>
              </p:nvSpPr>
              <p:spPr bwMode="auto">
                <a:xfrm>
                  <a:off x="3213" y="1966"/>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7" name="Oval 315"/>
                <p:cNvSpPr>
                  <a:spLocks noChangeArrowheads="1"/>
                </p:cNvSpPr>
                <p:nvPr/>
              </p:nvSpPr>
              <p:spPr bwMode="auto">
                <a:xfrm>
                  <a:off x="3205" y="1903"/>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8" name="Oval 316"/>
                <p:cNvSpPr>
                  <a:spLocks noChangeArrowheads="1"/>
                </p:cNvSpPr>
                <p:nvPr/>
              </p:nvSpPr>
              <p:spPr bwMode="auto">
                <a:xfrm>
                  <a:off x="3200" y="2108"/>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9" name="Oval 317"/>
                <p:cNvSpPr>
                  <a:spLocks noChangeArrowheads="1"/>
                </p:cNvSpPr>
                <p:nvPr/>
              </p:nvSpPr>
              <p:spPr bwMode="auto">
                <a:xfrm>
                  <a:off x="3197" y="225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0" name="Oval 318"/>
                <p:cNvSpPr>
                  <a:spLocks noChangeArrowheads="1"/>
                </p:cNvSpPr>
                <p:nvPr/>
              </p:nvSpPr>
              <p:spPr bwMode="auto">
                <a:xfrm>
                  <a:off x="3191" y="200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1" name="Oval 319"/>
                <p:cNvSpPr>
                  <a:spLocks noChangeArrowheads="1"/>
                </p:cNvSpPr>
                <p:nvPr/>
              </p:nvSpPr>
              <p:spPr bwMode="auto">
                <a:xfrm>
                  <a:off x="3186" y="1799"/>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2" name="Oval 320"/>
                <p:cNvSpPr>
                  <a:spLocks noChangeArrowheads="1"/>
                </p:cNvSpPr>
                <p:nvPr/>
              </p:nvSpPr>
              <p:spPr bwMode="auto">
                <a:xfrm>
                  <a:off x="3186" y="2118"/>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3" name="Oval 321"/>
                <p:cNvSpPr>
                  <a:spLocks noChangeArrowheads="1"/>
                </p:cNvSpPr>
                <p:nvPr/>
              </p:nvSpPr>
              <p:spPr bwMode="auto">
                <a:xfrm>
                  <a:off x="3186" y="175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4" name="Oval 322"/>
                <p:cNvSpPr>
                  <a:spLocks noChangeArrowheads="1"/>
                </p:cNvSpPr>
                <p:nvPr/>
              </p:nvSpPr>
              <p:spPr bwMode="auto">
                <a:xfrm>
                  <a:off x="3185" y="1633"/>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5" name="Oval 323"/>
                <p:cNvSpPr>
                  <a:spLocks noChangeArrowheads="1"/>
                </p:cNvSpPr>
                <p:nvPr/>
              </p:nvSpPr>
              <p:spPr bwMode="auto">
                <a:xfrm>
                  <a:off x="3183" y="2093"/>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6" name="Oval 324"/>
                <p:cNvSpPr>
                  <a:spLocks noChangeArrowheads="1"/>
                </p:cNvSpPr>
                <p:nvPr/>
              </p:nvSpPr>
              <p:spPr bwMode="auto">
                <a:xfrm>
                  <a:off x="3176" y="1939"/>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7" name="Oval 325"/>
                <p:cNvSpPr>
                  <a:spLocks noChangeArrowheads="1"/>
                </p:cNvSpPr>
                <p:nvPr/>
              </p:nvSpPr>
              <p:spPr bwMode="auto">
                <a:xfrm>
                  <a:off x="3170" y="239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8" name="Oval 326"/>
                <p:cNvSpPr>
                  <a:spLocks noChangeArrowheads="1"/>
                </p:cNvSpPr>
                <p:nvPr/>
              </p:nvSpPr>
              <p:spPr bwMode="auto">
                <a:xfrm>
                  <a:off x="3167" y="1906"/>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9" name="Oval 327"/>
                <p:cNvSpPr>
                  <a:spLocks noChangeArrowheads="1"/>
                </p:cNvSpPr>
                <p:nvPr/>
              </p:nvSpPr>
              <p:spPr bwMode="auto">
                <a:xfrm>
                  <a:off x="3166" y="2114"/>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0" name="Oval 328"/>
                <p:cNvSpPr>
                  <a:spLocks noChangeArrowheads="1"/>
                </p:cNvSpPr>
                <p:nvPr/>
              </p:nvSpPr>
              <p:spPr bwMode="auto">
                <a:xfrm>
                  <a:off x="3166" y="2690"/>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1" name="Oval 329"/>
                <p:cNvSpPr>
                  <a:spLocks noChangeArrowheads="1"/>
                </p:cNvSpPr>
                <p:nvPr/>
              </p:nvSpPr>
              <p:spPr bwMode="auto">
                <a:xfrm>
                  <a:off x="3162" y="192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2" name="Oval 330"/>
                <p:cNvSpPr>
                  <a:spLocks noChangeArrowheads="1"/>
                </p:cNvSpPr>
                <p:nvPr/>
              </p:nvSpPr>
              <p:spPr bwMode="auto">
                <a:xfrm>
                  <a:off x="3154" y="216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3" name="Oval 331"/>
                <p:cNvSpPr>
                  <a:spLocks noChangeArrowheads="1"/>
                </p:cNvSpPr>
                <p:nvPr/>
              </p:nvSpPr>
              <p:spPr bwMode="auto">
                <a:xfrm>
                  <a:off x="3151" y="2214"/>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4" name="Oval 332"/>
                <p:cNvSpPr>
                  <a:spLocks noChangeArrowheads="1"/>
                </p:cNvSpPr>
                <p:nvPr/>
              </p:nvSpPr>
              <p:spPr bwMode="auto">
                <a:xfrm>
                  <a:off x="3147" y="2187"/>
                  <a:ext cx="102"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5" name="Oval 333"/>
                <p:cNvSpPr>
                  <a:spLocks noChangeArrowheads="1"/>
                </p:cNvSpPr>
                <p:nvPr/>
              </p:nvSpPr>
              <p:spPr bwMode="auto">
                <a:xfrm>
                  <a:off x="3146" y="2136"/>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6" name="Oval 334"/>
                <p:cNvSpPr>
                  <a:spLocks noChangeArrowheads="1"/>
                </p:cNvSpPr>
                <p:nvPr/>
              </p:nvSpPr>
              <p:spPr bwMode="auto">
                <a:xfrm>
                  <a:off x="3142" y="1749"/>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7" name="Oval 335"/>
                <p:cNvSpPr>
                  <a:spLocks noChangeArrowheads="1"/>
                </p:cNvSpPr>
                <p:nvPr/>
              </p:nvSpPr>
              <p:spPr bwMode="auto">
                <a:xfrm>
                  <a:off x="3137" y="1930"/>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8" name="Oval 336"/>
                <p:cNvSpPr>
                  <a:spLocks noChangeArrowheads="1"/>
                </p:cNvSpPr>
                <p:nvPr/>
              </p:nvSpPr>
              <p:spPr bwMode="auto">
                <a:xfrm>
                  <a:off x="3135" y="210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9" name="Oval 337"/>
                <p:cNvSpPr>
                  <a:spLocks noChangeArrowheads="1"/>
                </p:cNvSpPr>
                <p:nvPr/>
              </p:nvSpPr>
              <p:spPr bwMode="auto">
                <a:xfrm>
                  <a:off x="3133" y="1994"/>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0" name="Oval 338"/>
                <p:cNvSpPr>
                  <a:spLocks noChangeArrowheads="1"/>
                </p:cNvSpPr>
                <p:nvPr/>
              </p:nvSpPr>
              <p:spPr bwMode="auto">
                <a:xfrm>
                  <a:off x="3125" y="2439"/>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1" name="Oval 339"/>
                <p:cNvSpPr>
                  <a:spLocks noChangeArrowheads="1"/>
                </p:cNvSpPr>
                <p:nvPr/>
              </p:nvSpPr>
              <p:spPr bwMode="auto">
                <a:xfrm>
                  <a:off x="3119" y="242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2" name="Oval 340"/>
                <p:cNvSpPr>
                  <a:spLocks noChangeArrowheads="1"/>
                </p:cNvSpPr>
                <p:nvPr/>
              </p:nvSpPr>
              <p:spPr bwMode="auto">
                <a:xfrm>
                  <a:off x="3112" y="2336"/>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3" name="Oval 341"/>
                <p:cNvSpPr>
                  <a:spLocks noChangeArrowheads="1"/>
                </p:cNvSpPr>
                <p:nvPr/>
              </p:nvSpPr>
              <p:spPr bwMode="auto">
                <a:xfrm>
                  <a:off x="3110" y="223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4" name="Oval 342"/>
                <p:cNvSpPr>
                  <a:spLocks noChangeArrowheads="1"/>
                </p:cNvSpPr>
                <p:nvPr/>
              </p:nvSpPr>
              <p:spPr bwMode="auto">
                <a:xfrm>
                  <a:off x="3108" y="195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5" name="Oval 343"/>
                <p:cNvSpPr>
                  <a:spLocks noChangeArrowheads="1"/>
                </p:cNvSpPr>
                <p:nvPr/>
              </p:nvSpPr>
              <p:spPr bwMode="auto">
                <a:xfrm>
                  <a:off x="3106" y="196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6" name="Oval 344"/>
                <p:cNvSpPr>
                  <a:spLocks noChangeArrowheads="1"/>
                </p:cNvSpPr>
                <p:nvPr/>
              </p:nvSpPr>
              <p:spPr bwMode="auto">
                <a:xfrm>
                  <a:off x="3103" y="195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7" name="Oval 345"/>
                <p:cNvSpPr>
                  <a:spLocks noChangeArrowheads="1"/>
                </p:cNvSpPr>
                <p:nvPr/>
              </p:nvSpPr>
              <p:spPr bwMode="auto">
                <a:xfrm>
                  <a:off x="3103" y="1840"/>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8" name="Oval 346"/>
                <p:cNvSpPr>
                  <a:spLocks noChangeArrowheads="1"/>
                </p:cNvSpPr>
                <p:nvPr/>
              </p:nvSpPr>
              <p:spPr bwMode="auto">
                <a:xfrm>
                  <a:off x="3099" y="2059"/>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9" name="Oval 347"/>
                <p:cNvSpPr>
                  <a:spLocks noChangeArrowheads="1"/>
                </p:cNvSpPr>
                <p:nvPr/>
              </p:nvSpPr>
              <p:spPr bwMode="auto">
                <a:xfrm>
                  <a:off x="3088" y="2558"/>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0" name="Oval 348"/>
                <p:cNvSpPr>
                  <a:spLocks noChangeArrowheads="1"/>
                </p:cNvSpPr>
                <p:nvPr/>
              </p:nvSpPr>
              <p:spPr bwMode="auto">
                <a:xfrm>
                  <a:off x="3088" y="173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1" name="Oval 349"/>
                <p:cNvSpPr>
                  <a:spLocks noChangeArrowheads="1"/>
                </p:cNvSpPr>
                <p:nvPr/>
              </p:nvSpPr>
              <p:spPr bwMode="auto">
                <a:xfrm>
                  <a:off x="3087" y="2039"/>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2" name="Oval 350"/>
                <p:cNvSpPr>
                  <a:spLocks noChangeArrowheads="1"/>
                </p:cNvSpPr>
                <p:nvPr/>
              </p:nvSpPr>
              <p:spPr bwMode="auto">
                <a:xfrm>
                  <a:off x="3087" y="1866"/>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3" name="Oval 351"/>
                <p:cNvSpPr>
                  <a:spLocks noChangeArrowheads="1"/>
                </p:cNvSpPr>
                <p:nvPr/>
              </p:nvSpPr>
              <p:spPr bwMode="auto">
                <a:xfrm>
                  <a:off x="3084" y="1707"/>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4" name="Oval 352"/>
                <p:cNvSpPr>
                  <a:spLocks noChangeArrowheads="1"/>
                </p:cNvSpPr>
                <p:nvPr/>
              </p:nvSpPr>
              <p:spPr bwMode="auto">
                <a:xfrm>
                  <a:off x="3083" y="2315"/>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5" name="Oval 353"/>
                <p:cNvSpPr>
                  <a:spLocks noChangeArrowheads="1"/>
                </p:cNvSpPr>
                <p:nvPr/>
              </p:nvSpPr>
              <p:spPr bwMode="auto">
                <a:xfrm>
                  <a:off x="3080" y="2457"/>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6" name="Oval 354"/>
                <p:cNvSpPr>
                  <a:spLocks noChangeArrowheads="1"/>
                </p:cNvSpPr>
                <p:nvPr/>
              </p:nvSpPr>
              <p:spPr bwMode="auto">
                <a:xfrm>
                  <a:off x="3079" y="2159"/>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7" name="Oval 355"/>
                <p:cNvSpPr>
                  <a:spLocks noChangeArrowheads="1"/>
                </p:cNvSpPr>
                <p:nvPr/>
              </p:nvSpPr>
              <p:spPr bwMode="auto">
                <a:xfrm>
                  <a:off x="3079" y="182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8" name="Oval 356"/>
                <p:cNvSpPr>
                  <a:spLocks noChangeArrowheads="1"/>
                </p:cNvSpPr>
                <p:nvPr/>
              </p:nvSpPr>
              <p:spPr bwMode="auto">
                <a:xfrm>
                  <a:off x="3073" y="1819"/>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9" name="Oval 357"/>
                <p:cNvSpPr>
                  <a:spLocks noChangeArrowheads="1"/>
                </p:cNvSpPr>
                <p:nvPr/>
              </p:nvSpPr>
              <p:spPr bwMode="auto">
                <a:xfrm>
                  <a:off x="3068" y="2154"/>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0" name="Oval 358"/>
                <p:cNvSpPr>
                  <a:spLocks noChangeArrowheads="1"/>
                </p:cNvSpPr>
                <p:nvPr/>
              </p:nvSpPr>
              <p:spPr bwMode="auto">
                <a:xfrm>
                  <a:off x="3057" y="2417"/>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1" name="Oval 359"/>
                <p:cNvSpPr>
                  <a:spLocks noChangeArrowheads="1"/>
                </p:cNvSpPr>
                <p:nvPr/>
              </p:nvSpPr>
              <p:spPr bwMode="auto">
                <a:xfrm>
                  <a:off x="3057" y="2267"/>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2" name="Oval 360"/>
                <p:cNvSpPr>
                  <a:spLocks noChangeArrowheads="1"/>
                </p:cNvSpPr>
                <p:nvPr/>
              </p:nvSpPr>
              <p:spPr bwMode="auto">
                <a:xfrm>
                  <a:off x="3053" y="218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3" name="Oval 361"/>
                <p:cNvSpPr>
                  <a:spLocks noChangeArrowheads="1"/>
                </p:cNvSpPr>
                <p:nvPr/>
              </p:nvSpPr>
              <p:spPr bwMode="auto">
                <a:xfrm>
                  <a:off x="3051" y="2306"/>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4" name="Oval 362"/>
                <p:cNvSpPr>
                  <a:spLocks noChangeArrowheads="1"/>
                </p:cNvSpPr>
                <p:nvPr/>
              </p:nvSpPr>
              <p:spPr bwMode="auto">
                <a:xfrm>
                  <a:off x="3048" y="2458"/>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5" name="Oval 363"/>
                <p:cNvSpPr>
                  <a:spLocks noChangeArrowheads="1"/>
                </p:cNvSpPr>
                <p:nvPr/>
              </p:nvSpPr>
              <p:spPr bwMode="auto">
                <a:xfrm>
                  <a:off x="3045" y="193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6" name="Oval 364"/>
                <p:cNvSpPr>
                  <a:spLocks noChangeArrowheads="1"/>
                </p:cNvSpPr>
                <p:nvPr/>
              </p:nvSpPr>
              <p:spPr bwMode="auto">
                <a:xfrm>
                  <a:off x="3044" y="1951"/>
                  <a:ext cx="101"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7" name="Oval 365"/>
                <p:cNvSpPr>
                  <a:spLocks noChangeArrowheads="1"/>
                </p:cNvSpPr>
                <p:nvPr/>
              </p:nvSpPr>
              <p:spPr bwMode="auto">
                <a:xfrm>
                  <a:off x="3041" y="2137"/>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8" name="Oval 366"/>
                <p:cNvSpPr>
                  <a:spLocks noChangeArrowheads="1"/>
                </p:cNvSpPr>
                <p:nvPr/>
              </p:nvSpPr>
              <p:spPr bwMode="auto">
                <a:xfrm>
                  <a:off x="3040" y="2341"/>
                  <a:ext cx="102"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9" name="Oval 367"/>
                <p:cNvSpPr>
                  <a:spLocks noChangeArrowheads="1"/>
                </p:cNvSpPr>
                <p:nvPr/>
              </p:nvSpPr>
              <p:spPr bwMode="auto">
                <a:xfrm>
                  <a:off x="3029" y="1800"/>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0" name="Oval 368"/>
                <p:cNvSpPr>
                  <a:spLocks noChangeArrowheads="1"/>
                </p:cNvSpPr>
                <p:nvPr/>
              </p:nvSpPr>
              <p:spPr bwMode="auto">
                <a:xfrm>
                  <a:off x="3029" y="2133"/>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1" name="Oval 369"/>
                <p:cNvSpPr>
                  <a:spLocks noChangeArrowheads="1"/>
                </p:cNvSpPr>
                <p:nvPr/>
              </p:nvSpPr>
              <p:spPr bwMode="auto">
                <a:xfrm>
                  <a:off x="3023" y="1731"/>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2" name="Oval 370"/>
                <p:cNvSpPr>
                  <a:spLocks noChangeArrowheads="1"/>
                </p:cNvSpPr>
                <p:nvPr/>
              </p:nvSpPr>
              <p:spPr bwMode="auto">
                <a:xfrm>
                  <a:off x="3016" y="1444"/>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3" name="Oval 371"/>
                <p:cNvSpPr>
                  <a:spLocks noChangeArrowheads="1"/>
                </p:cNvSpPr>
                <p:nvPr/>
              </p:nvSpPr>
              <p:spPr bwMode="auto">
                <a:xfrm>
                  <a:off x="3016" y="183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4" name="Oval 372"/>
                <p:cNvSpPr>
                  <a:spLocks noChangeArrowheads="1"/>
                </p:cNvSpPr>
                <p:nvPr/>
              </p:nvSpPr>
              <p:spPr bwMode="auto">
                <a:xfrm>
                  <a:off x="3013" y="274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5" name="Oval 373"/>
                <p:cNvSpPr>
                  <a:spLocks noChangeArrowheads="1"/>
                </p:cNvSpPr>
                <p:nvPr/>
              </p:nvSpPr>
              <p:spPr bwMode="auto">
                <a:xfrm>
                  <a:off x="3008" y="2537"/>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6" name="Oval 374"/>
                <p:cNvSpPr>
                  <a:spLocks noChangeArrowheads="1"/>
                </p:cNvSpPr>
                <p:nvPr/>
              </p:nvSpPr>
              <p:spPr bwMode="auto">
                <a:xfrm>
                  <a:off x="2994" y="182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7" name="Oval 375"/>
                <p:cNvSpPr>
                  <a:spLocks noChangeArrowheads="1"/>
                </p:cNvSpPr>
                <p:nvPr/>
              </p:nvSpPr>
              <p:spPr bwMode="auto">
                <a:xfrm>
                  <a:off x="2991" y="2286"/>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8" name="Oval 376"/>
                <p:cNvSpPr>
                  <a:spLocks noChangeArrowheads="1"/>
                </p:cNvSpPr>
                <p:nvPr/>
              </p:nvSpPr>
              <p:spPr bwMode="auto">
                <a:xfrm>
                  <a:off x="2987" y="247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9" name="Oval 377"/>
                <p:cNvSpPr>
                  <a:spLocks noChangeArrowheads="1"/>
                </p:cNvSpPr>
                <p:nvPr/>
              </p:nvSpPr>
              <p:spPr bwMode="auto">
                <a:xfrm>
                  <a:off x="2974" y="2338"/>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0" name="Oval 378"/>
                <p:cNvSpPr>
                  <a:spLocks noChangeArrowheads="1"/>
                </p:cNvSpPr>
                <p:nvPr/>
              </p:nvSpPr>
              <p:spPr bwMode="auto">
                <a:xfrm>
                  <a:off x="2973" y="246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1" name="Oval 379"/>
                <p:cNvSpPr>
                  <a:spLocks noChangeArrowheads="1"/>
                </p:cNvSpPr>
                <p:nvPr/>
              </p:nvSpPr>
              <p:spPr bwMode="auto">
                <a:xfrm>
                  <a:off x="2962" y="226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2" name="Oval 380"/>
                <p:cNvSpPr>
                  <a:spLocks noChangeArrowheads="1"/>
                </p:cNvSpPr>
                <p:nvPr/>
              </p:nvSpPr>
              <p:spPr bwMode="auto">
                <a:xfrm>
                  <a:off x="2954" y="2672"/>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3" name="Oval 381"/>
                <p:cNvSpPr>
                  <a:spLocks noChangeArrowheads="1"/>
                </p:cNvSpPr>
                <p:nvPr/>
              </p:nvSpPr>
              <p:spPr bwMode="auto">
                <a:xfrm>
                  <a:off x="2950" y="226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4" name="Oval 382"/>
                <p:cNvSpPr>
                  <a:spLocks noChangeArrowheads="1"/>
                </p:cNvSpPr>
                <p:nvPr/>
              </p:nvSpPr>
              <p:spPr bwMode="auto">
                <a:xfrm>
                  <a:off x="2949" y="2195"/>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5" name="Oval 383"/>
                <p:cNvSpPr>
                  <a:spLocks noChangeArrowheads="1"/>
                </p:cNvSpPr>
                <p:nvPr/>
              </p:nvSpPr>
              <p:spPr bwMode="auto">
                <a:xfrm>
                  <a:off x="2941" y="197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6" name="Oval 384"/>
                <p:cNvSpPr>
                  <a:spLocks noChangeArrowheads="1"/>
                </p:cNvSpPr>
                <p:nvPr/>
              </p:nvSpPr>
              <p:spPr bwMode="auto">
                <a:xfrm>
                  <a:off x="2940" y="2521"/>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7" name="Oval 385"/>
                <p:cNvSpPr>
                  <a:spLocks noChangeArrowheads="1"/>
                </p:cNvSpPr>
                <p:nvPr/>
              </p:nvSpPr>
              <p:spPr bwMode="auto">
                <a:xfrm>
                  <a:off x="2935" y="1876"/>
                  <a:ext cx="100" cy="102"/>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8" name="Oval 386"/>
                <p:cNvSpPr>
                  <a:spLocks noChangeArrowheads="1"/>
                </p:cNvSpPr>
                <p:nvPr/>
              </p:nvSpPr>
              <p:spPr bwMode="auto">
                <a:xfrm>
                  <a:off x="2934" y="2386"/>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9" name="Oval 387"/>
                <p:cNvSpPr>
                  <a:spLocks noChangeArrowheads="1"/>
                </p:cNvSpPr>
                <p:nvPr/>
              </p:nvSpPr>
              <p:spPr bwMode="auto">
                <a:xfrm>
                  <a:off x="2931" y="1859"/>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0" name="Oval 388"/>
                <p:cNvSpPr>
                  <a:spLocks noChangeArrowheads="1"/>
                </p:cNvSpPr>
                <p:nvPr/>
              </p:nvSpPr>
              <p:spPr bwMode="auto">
                <a:xfrm>
                  <a:off x="2930" y="2183"/>
                  <a:ext cx="102"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1" name="Oval 389"/>
                <p:cNvSpPr>
                  <a:spLocks noChangeArrowheads="1"/>
                </p:cNvSpPr>
                <p:nvPr/>
              </p:nvSpPr>
              <p:spPr bwMode="auto">
                <a:xfrm>
                  <a:off x="2928" y="2652"/>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2" name="Oval 390"/>
                <p:cNvSpPr>
                  <a:spLocks noChangeArrowheads="1"/>
                </p:cNvSpPr>
                <p:nvPr/>
              </p:nvSpPr>
              <p:spPr bwMode="auto">
                <a:xfrm>
                  <a:off x="2925" y="251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3" name="Oval 391"/>
                <p:cNvSpPr>
                  <a:spLocks noChangeArrowheads="1"/>
                </p:cNvSpPr>
                <p:nvPr/>
              </p:nvSpPr>
              <p:spPr bwMode="auto">
                <a:xfrm>
                  <a:off x="2908" y="2146"/>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4" name="Oval 392"/>
                <p:cNvSpPr>
                  <a:spLocks noChangeArrowheads="1"/>
                </p:cNvSpPr>
                <p:nvPr/>
              </p:nvSpPr>
              <p:spPr bwMode="auto">
                <a:xfrm>
                  <a:off x="2906" y="2399"/>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5" name="Oval 393"/>
                <p:cNvSpPr>
                  <a:spLocks noChangeArrowheads="1"/>
                </p:cNvSpPr>
                <p:nvPr/>
              </p:nvSpPr>
              <p:spPr bwMode="auto">
                <a:xfrm>
                  <a:off x="2905" y="2088"/>
                  <a:ext cx="100"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6" name="Oval 394"/>
                <p:cNvSpPr>
                  <a:spLocks noChangeArrowheads="1"/>
                </p:cNvSpPr>
                <p:nvPr/>
              </p:nvSpPr>
              <p:spPr bwMode="auto">
                <a:xfrm>
                  <a:off x="2900" y="2332"/>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7" name="Oval 395"/>
                <p:cNvSpPr>
                  <a:spLocks noChangeArrowheads="1"/>
                </p:cNvSpPr>
                <p:nvPr/>
              </p:nvSpPr>
              <p:spPr bwMode="auto">
                <a:xfrm>
                  <a:off x="2895" y="2457"/>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8" name="Oval 396"/>
                <p:cNvSpPr>
                  <a:spLocks noChangeArrowheads="1"/>
                </p:cNvSpPr>
                <p:nvPr/>
              </p:nvSpPr>
              <p:spPr bwMode="auto">
                <a:xfrm>
                  <a:off x="2890" y="2390"/>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9" name="Oval 397"/>
                <p:cNvSpPr>
                  <a:spLocks noChangeArrowheads="1"/>
                </p:cNvSpPr>
                <p:nvPr/>
              </p:nvSpPr>
              <p:spPr bwMode="auto">
                <a:xfrm>
                  <a:off x="2889" y="2499"/>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50" name="Oval 398"/>
                <p:cNvSpPr>
                  <a:spLocks noChangeArrowheads="1"/>
                </p:cNvSpPr>
                <p:nvPr/>
              </p:nvSpPr>
              <p:spPr bwMode="auto">
                <a:xfrm>
                  <a:off x="2886" y="2288"/>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51" name="Oval 399"/>
                <p:cNvSpPr>
                  <a:spLocks noChangeArrowheads="1"/>
                </p:cNvSpPr>
                <p:nvPr/>
              </p:nvSpPr>
              <p:spPr bwMode="auto">
                <a:xfrm>
                  <a:off x="2870" y="2749"/>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52" name="Oval 400"/>
                <p:cNvSpPr>
                  <a:spLocks noChangeArrowheads="1"/>
                </p:cNvSpPr>
                <p:nvPr/>
              </p:nvSpPr>
              <p:spPr bwMode="auto">
                <a:xfrm>
                  <a:off x="2868" y="2567"/>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53" name="Oval 401"/>
                <p:cNvSpPr>
                  <a:spLocks noChangeArrowheads="1"/>
                </p:cNvSpPr>
                <p:nvPr/>
              </p:nvSpPr>
              <p:spPr bwMode="auto">
                <a:xfrm>
                  <a:off x="2857" y="204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54" name="Oval 402"/>
                <p:cNvSpPr>
                  <a:spLocks noChangeArrowheads="1"/>
                </p:cNvSpPr>
                <p:nvPr/>
              </p:nvSpPr>
              <p:spPr bwMode="auto">
                <a:xfrm>
                  <a:off x="2857" y="2067"/>
                  <a:ext cx="101"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55" name="Oval 403"/>
                <p:cNvSpPr>
                  <a:spLocks noChangeArrowheads="1"/>
                </p:cNvSpPr>
                <p:nvPr/>
              </p:nvSpPr>
              <p:spPr bwMode="auto">
                <a:xfrm>
                  <a:off x="2841" y="2847"/>
                  <a:ext cx="102" cy="10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56" name="Oval 404"/>
                <p:cNvSpPr>
                  <a:spLocks noChangeArrowheads="1"/>
                </p:cNvSpPr>
                <p:nvPr/>
              </p:nvSpPr>
              <p:spPr bwMode="auto">
                <a:xfrm>
                  <a:off x="2838" y="2651"/>
                  <a:ext cx="101"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57" name="Oval 405"/>
                <p:cNvSpPr>
                  <a:spLocks noChangeArrowheads="1"/>
                </p:cNvSpPr>
                <p:nvPr/>
              </p:nvSpPr>
              <p:spPr bwMode="auto">
                <a:xfrm>
                  <a:off x="2826" y="2400"/>
                  <a:ext cx="100" cy="101"/>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sp>
            <p:nvSpPr>
              <p:cNvPr id="705" name="Oval 407"/>
              <p:cNvSpPr>
                <a:spLocks noChangeArrowheads="1"/>
              </p:cNvSpPr>
              <p:nvPr/>
            </p:nvSpPr>
            <p:spPr bwMode="auto">
              <a:xfrm>
                <a:off x="4470400" y="302101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6" name="Oval 408"/>
              <p:cNvSpPr>
                <a:spLocks noChangeArrowheads="1"/>
              </p:cNvSpPr>
              <p:nvPr/>
            </p:nvSpPr>
            <p:spPr bwMode="auto">
              <a:xfrm>
                <a:off x="4464050" y="443865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7" name="Oval 409"/>
              <p:cNvSpPr>
                <a:spLocks noChangeArrowheads="1"/>
              </p:cNvSpPr>
              <p:nvPr/>
            </p:nvSpPr>
            <p:spPr bwMode="auto">
              <a:xfrm>
                <a:off x="4448175" y="3768725"/>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8" name="Oval 410"/>
              <p:cNvSpPr>
                <a:spLocks noChangeArrowheads="1"/>
              </p:cNvSpPr>
              <p:nvPr/>
            </p:nvSpPr>
            <p:spPr bwMode="auto">
              <a:xfrm>
                <a:off x="4421188" y="3284538"/>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9" name="Oval 411"/>
              <p:cNvSpPr>
                <a:spLocks noChangeArrowheads="1"/>
              </p:cNvSpPr>
              <p:nvPr/>
            </p:nvSpPr>
            <p:spPr bwMode="auto">
              <a:xfrm>
                <a:off x="4395788" y="3459163"/>
                <a:ext cx="160337"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0" name="Oval 412"/>
              <p:cNvSpPr>
                <a:spLocks noChangeArrowheads="1"/>
              </p:cNvSpPr>
              <p:nvPr/>
            </p:nvSpPr>
            <p:spPr bwMode="auto">
              <a:xfrm>
                <a:off x="4386263" y="331470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1" name="Oval 413"/>
              <p:cNvSpPr>
                <a:spLocks noChangeArrowheads="1"/>
              </p:cNvSpPr>
              <p:nvPr/>
            </p:nvSpPr>
            <p:spPr bwMode="auto">
              <a:xfrm>
                <a:off x="4381500" y="381635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2" name="Oval 414"/>
              <p:cNvSpPr>
                <a:spLocks noChangeArrowheads="1"/>
              </p:cNvSpPr>
              <p:nvPr/>
            </p:nvSpPr>
            <p:spPr bwMode="auto">
              <a:xfrm>
                <a:off x="4373563" y="359886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3" name="Oval 415"/>
              <p:cNvSpPr>
                <a:spLocks noChangeArrowheads="1"/>
              </p:cNvSpPr>
              <p:nvPr/>
            </p:nvSpPr>
            <p:spPr bwMode="auto">
              <a:xfrm>
                <a:off x="4368800" y="4054475"/>
                <a:ext cx="160337"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4" name="Oval 416"/>
              <p:cNvSpPr>
                <a:spLocks noChangeArrowheads="1"/>
              </p:cNvSpPr>
              <p:nvPr/>
            </p:nvSpPr>
            <p:spPr bwMode="auto">
              <a:xfrm>
                <a:off x="4344988" y="3636963"/>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5" name="Oval 417"/>
              <p:cNvSpPr>
                <a:spLocks noChangeArrowheads="1"/>
              </p:cNvSpPr>
              <p:nvPr/>
            </p:nvSpPr>
            <p:spPr bwMode="auto">
              <a:xfrm>
                <a:off x="4325938" y="394493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6" name="Oval 418"/>
              <p:cNvSpPr>
                <a:spLocks noChangeArrowheads="1"/>
              </p:cNvSpPr>
              <p:nvPr/>
            </p:nvSpPr>
            <p:spPr bwMode="auto">
              <a:xfrm>
                <a:off x="4318000" y="3987800"/>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7" name="Oval 419"/>
              <p:cNvSpPr>
                <a:spLocks noChangeArrowheads="1"/>
              </p:cNvSpPr>
              <p:nvPr/>
            </p:nvSpPr>
            <p:spPr bwMode="auto">
              <a:xfrm>
                <a:off x="4306888" y="428148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8" name="Oval 420"/>
              <p:cNvSpPr>
                <a:spLocks noChangeArrowheads="1"/>
              </p:cNvSpPr>
              <p:nvPr/>
            </p:nvSpPr>
            <p:spPr bwMode="auto">
              <a:xfrm>
                <a:off x="4219575" y="367823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9" name="Oval 421"/>
              <p:cNvSpPr>
                <a:spLocks noChangeArrowheads="1"/>
              </p:cNvSpPr>
              <p:nvPr/>
            </p:nvSpPr>
            <p:spPr bwMode="auto">
              <a:xfrm>
                <a:off x="4217988" y="3759200"/>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0" name="Oval 422"/>
              <p:cNvSpPr>
                <a:spLocks noChangeArrowheads="1"/>
              </p:cNvSpPr>
              <p:nvPr/>
            </p:nvSpPr>
            <p:spPr bwMode="auto">
              <a:xfrm>
                <a:off x="4213225" y="432911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1" name="Oval 423"/>
              <p:cNvSpPr>
                <a:spLocks noChangeArrowheads="1"/>
              </p:cNvSpPr>
              <p:nvPr/>
            </p:nvSpPr>
            <p:spPr bwMode="auto">
              <a:xfrm>
                <a:off x="4213225" y="366236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2" name="Oval 424"/>
              <p:cNvSpPr>
                <a:spLocks noChangeArrowheads="1"/>
              </p:cNvSpPr>
              <p:nvPr/>
            </p:nvSpPr>
            <p:spPr bwMode="auto">
              <a:xfrm>
                <a:off x="4198938" y="368776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3" name="Oval 425"/>
              <p:cNvSpPr>
                <a:spLocks noChangeArrowheads="1"/>
              </p:cNvSpPr>
              <p:nvPr/>
            </p:nvSpPr>
            <p:spPr bwMode="auto">
              <a:xfrm>
                <a:off x="4181475" y="377983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4" name="Oval 426"/>
              <p:cNvSpPr>
                <a:spLocks noChangeArrowheads="1"/>
              </p:cNvSpPr>
              <p:nvPr/>
            </p:nvSpPr>
            <p:spPr bwMode="auto">
              <a:xfrm>
                <a:off x="4156075" y="3949700"/>
                <a:ext cx="158750"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5" name="Oval 427"/>
              <p:cNvSpPr>
                <a:spLocks noChangeArrowheads="1"/>
              </p:cNvSpPr>
              <p:nvPr/>
            </p:nvSpPr>
            <p:spPr bwMode="auto">
              <a:xfrm>
                <a:off x="4103688" y="442912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6" name="Oval 428"/>
              <p:cNvSpPr>
                <a:spLocks noChangeArrowheads="1"/>
              </p:cNvSpPr>
              <p:nvPr/>
            </p:nvSpPr>
            <p:spPr bwMode="auto">
              <a:xfrm>
                <a:off x="4084638" y="3424238"/>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7" name="Oval 429"/>
              <p:cNvSpPr>
                <a:spLocks noChangeArrowheads="1"/>
              </p:cNvSpPr>
              <p:nvPr/>
            </p:nvSpPr>
            <p:spPr bwMode="auto">
              <a:xfrm>
                <a:off x="4060825" y="420846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8" name="Oval 430"/>
              <p:cNvSpPr>
                <a:spLocks noChangeArrowheads="1"/>
              </p:cNvSpPr>
              <p:nvPr/>
            </p:nvSpPr>
            <p:spPr bwMode="auto">
              <a:xfrm>
                <a:off x="4056063" y="3622675"/>
                <a:ext cx="158750"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9" name="Oval 431"/>
              <p:cNvSpPr>
                <a:spLocks noChangeArrowheads="1"/>
              </p:cNvSpPr>
              <p:nvPr/>
            </p:nvSpPr>
            <p:spPr bwMode="auto">
              <a:xfrm>
                <a:off x="3962400" y="3775075"/>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0" name="Oval 432"/>
              <p:cNvSpPr>
                <a:spLocks noChangeArrowheads="1"/>
              </p:cNvSpPr>
              <p:nvPr/>
            </p:nvSpPr>
            <p:spPr bwMode="auto">
              <a:xfrm>
                <a:off x="3886200" y="4265613"/>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1" name="Oval 433"/>
              <p:cNvSpPr>
                <a:spLocks noChangeArrowheads="1"/>
              </p:cNvSpPr>
              <p:nvPr/>
            </p:nvSpPr>
            <p:spPr bwMode="auto">
              <a:xfrm>
                <a:off x="3863975" y="4405313"/>
                <a:ext cx="160337" cy="161925"/>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2" name="Oval 434"/>
              <p:cNvSpPr>
                <a:spLocks noChangeArrowheads="1"/>
              </p:cNvSpPr>
              <p:nvPr/>
            </p:nvSpPr>
            <p:spPr bwMode="auto">
              <a:xfrm>
                <a:off x="3852863" y="325120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3" name="Oval 435"/>
              <p:cNvSpPr>
                <a:spLocks noChangeArrowheads="1"/>
              </p:cNvSpPr>
              <p:nvPr/>
            </p:nvSpPr>
            <p:spPr bwMode="auto">
              <a:xfrm>
                <a:off x="3852863" y="4864100"/>
                <a:ext cx="158750"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4" name="Oval 436"/>
              <p:cNvSpPr>
                <a:spLocks noChangeArrowheads="1"/>
              </p:cNvSpPr>
              <p:nvPr/>
            </p:nvSpPr>
            <p:spPr bwMode="auto">
              <a:xfrm>
                <a:off x="3825875" y="3746500"/>
                <a:ext cx="160337" cy="158750"/>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5" name="Oval 437"/>
              <p:cNvSpPr>
                <a:spLocks noChangeArrowheads="1"/>
              </p:cNvSpPr>
              <p:nvPr/>
            </p:nvSpPr>
            <p:spPr bwMode="auto">
              <a:xfrm>
                <a:off x="3817938" y="388620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6" name="Oval 438"/>
              <p:cNvSpPr>
                <a:spLocks noChangeArrowheads="1"/>
              </p:cNvSpPr>
              <p:nvPr/>
            </p:nvSpPr>
            <p:spPr bwMode="auto">
              <a:xfrm>
                <a:off x="3808413" y="440213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7" name="Oval 439"/>
              <p:cNvSpPr>
                <a:spLocks noChangeArrowheads="1"/>
              </p:cNvSpPr>
              <p:nvPr/>
            </p:nvSpPr>
            <p:spPr bwMode="auto">
              <a:xfrm>
                <a:off x="3757613" y="3497263"/>
                <a:ext cx="158750"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8" name="Oval 440"/>
              <p:cNvSpPr>
                <a:spLocks noChangeArrowheads="1"/>
              </p:cNvSpPr>
              <p:nvPr/>
            </p:nvSpPr>
            <p:spPr bwMode="auto">
              <a:xfrm>
                <a:off x="3716338" y="3911600"/>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9" name="Oval 441"/>
              <p:cNvSpPr>
                <a:spLocks noChangeArrowheads="1"/>
              </p:cNvSpPr>
              <p:nvPr/>
            </p:nvSpPr>
            <p:spPr bwMode="auto">
              <a:xfrm>
                <a:off x="3629025" y="4224338"/>
                <a:ext cx="160337"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0" name="Oval 442"/>
              <p:cNvSpPr>
                <a:spLocks noChangeArrowheads="1"/>
              </p:cNvSpPr>
              <p:nvPr/>
            </p:nvSpPr>
            <p:spPr bwMode="auto">
              <a:xfrm>
                <a:off x="3322638" y="4602163"/>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1" name="Oval 443"/>
              <p:cNvSpPr>
                <a:spLocks noChangeArrowheads="1"/>
              </p:cNvSpPr>
              <p:nvPr/>
            </p:nvSpPr>
            <p:spPr bwMode="auto">
              <a:xfrm>
                <a:off x="3257550" y="4508500"/>
                <a:ext cx="161925" cy="160338"/>
              </a:xfrm>
              <a:prstGeom prst="ellipse">
                <a:avLst/>
              </a:pr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2" name="Oval 444"/>
              <p:cNvSpPr>
                <a:spLocks noChangeArrowheads="1"/>
              </p:cNvSpPr>
              <p:nvPr/>
            </p:nvSpPr>
            <p:spPr bwMode="auto">
              <a:xfrm>
                <a:off x="7337425" y="2320925"/>
                <a:ext cx="160337" cy="158750"/>
              </a:xfrm>
              <a:prstGeom prst="ellipse">
                <a:avLst/>
              </a:pr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3" name="Line 445"/>
              <p:cNvSpPr>
                <a:spLocks noChangeShapeType="1"/>
              </p:cNvSpPr>
              <p:nvPr/>
            </p:nvSpPr>
            <p:spPr bwMode="auto">
              <a:xfrm>
                <a:off x="7337425" y="2400300"/>
                <a:ext cx="158750" cy="0"/>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4" name="Line 446"/>
              <p:cNvSpPr>
                <a:spLocks noChangeShapeType="1"/>
              </p:cNvSpPr>
              <p:nvPr/>
            </p:nvSpPr>
            <p:spPr bwMode="auto">
              <a:xfrm>
                <a:off x="7416800" y="2319338"/>
                <a:ext cx="0" cy="160338"/>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5" name="Oval 447"/>
              <p:cNvSpPr>
                <a:spLocks noChangeArrowheads="1"/>
              </p:cNvSpPr>
              <p:nvPr/>
            </p:nvSpPr>
            <p:spPr bwMode="auto">
              <a:xfrm>
                <a:off x="7099300" y="2151063"/>
                <a:ext cx="158750" cy="160338"/>
              </a:xfrm>
              <a:prstGeom prst="ellipse">
                <a:avLst/>
              </a:pr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6" name="Line 448"/>
              <p:cNvSpPr>
                <a:spLocks noChangeShapeType="1"/>
              </p:cNvSpPr>
              <p:nvPr/>
            </p:nvSpPr>
            <p:spPr bwMode="auto">
              <a:xfrm>
                <a:off x="7099300" y="2230438"/>
                <a:ext cx="158750" cy="0"/>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7" name="Line 449"/>
              <p:cNvSpPr>
                <a:spLocks noChangeShapeType="1"/>
              </p:cNvSpPr>
              <p:nvPr/>
            </p:nvSpPr>
            <p:spPr bwMode="auto">
              <a:xfrm>
                <a:off x="7178675" y="2151063"/>
                <a:ext cx="0" cy="160338"/>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8" name="Oval 450"/>
              <p:cNvSpPr>
                <a:spLocks noChangeArrowheads="1"/>
              </p:cNvSpPr>
              <p:nvPr/>
            </p:nvSpPr>
            <p:spPr bwMode="auto">
              <a:xfrm>
                <a:off x="7078663" y="1679575"/>
                <a:ext cx="158750" cy="160338"/>
              </a:xfrm>
              <a:prstGeom prst="ellipse">
                <a:avLst/>
              </a:pr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9" name="Line 451"/>
              <p:cNvSpPr>
                <a:spLocks noChangeShapeType="1"/>
              </p:cNvSpPr>
              <p:nvPr/>
            </p:nvSpPr>
            <p:spPr bwMode="auto">
              <a:xfrm>
                <a:off x="7077075" y="1758950"/>
                <a:ext cx="158750" cy="0"/>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0" name="Line 452"/>
              <p:cNvSpPr>
                <a:spLocks noChangeShapeType="1"/>
              </p:cNvSpPr>
              <p:nvPr/>
            </p:nvSpPr>
            <p:spPr bwMode="auto">
              <a:xfrm>
                <a:off x="7156450" y="1679575"/>
                <a:ext cx="0" cy="158750"/>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1" name="Oval 453"/>
              <p:cNvSpPr>
                <a:spLocks noChangeArrowheads="1"/>
              </p:cNvSpPr>
              <p:nvPr/>
            </p:nvSpPr>
            <p:spPr bwMode="auto">
              <a:xfrm>
                <a:off x="7075488" y="2265363"/>
                <a:ext cx="160337" cy="158750"/>
              </a:xfrm>
              <a:prstGeom prst="ellipse">
                <a:avLst/>
              </a:pr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2" name="Line 454"/>
              <p:cNvSpPr>
                <a:spLocks noChangeShapeType="1"/>
              </p:cNvSpPr>
              <p:nvPr/>
            </p:nvSpPr>
            <p:spPr bwMode="auto">
              <a:xfrm>
                <a:off x="7075488" y="2344738"/>
                <a:ext cx="160337" cy="0"/>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3" name="Line 455"/>
              <p:cNvSpPr>
                <a:spLocks noChangeShapeType="1"/>
              </p:cNvSpPr>
              <p:nvPr/>
            </p:nvSpPr>
            <p:spPr bwMode="auto">
              <a:xfrm>
                <a:off x="7154863" y="2263775"/>
                <a:ext cx="0" cy="158750"/>
              </a:xfrm>
              <a:prstGeom prst="line">
                <a:avLst/>
              </a:prstGeom>
              <a:noFill/>
              <a:ln w="33338">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4" name="Freeform 456"/>
              <p:cNvSpPr>
                <a:spLocks/>
              </p:cNvSpPr>
              <p:nvPr/>
            </p:nvSpPr>
            <p:spPr bwMode="auto">
              <a:xfrm>
                <a:off x="7126288" y="2182813"/>
                <a:ext cx="200025" cy="3660775"/>
              </a:xfrm>
              <a:custGeom>
                <a:avLst/>
                <a:gdLst>
                  <a:gd name="T0" fmla="*/ 76 w 152"/>
                  <a:gd name="T1" fmla="*/ 2774 h 2774"/>
                  <a:gd name="T2" fmla="*/ 76 w 152"/>
                  <a:gd name="T3" fmla="*/ 0 h 2774"/>
                  <a:gd name="T4" fmla="*/ 152 w 152"/>
                  <a:gd name="T5" fmla="*/ 256 h 2774"/>
                  <a:gd name="T6" fmla="*/ 0 w 152"/>
                  <a:gd name="T7" fmla="*/ 256 h 2774"/>
                  <a:gd name="T8" fmla="*/ 76 w 152"/>
                  <a:gd name="T9" fmla="*/ 0 h 2774"/>
                </a:gdLst>
                <a:ahLst/>
                <a:cxnLst>
                  <a:cxn ang="0">
                    <a:pos x="T0" y="T1"/>
                  </a:cxn>
                  <a:cxn ang="0">
                    <a:pos x="T2" y="T3"/>
                  </a:cxn>
                  <a:cxn ang="0">
                    <a:pos x="T4" y="T5"/>
                  </a:cxn>
                  <a:cxn ang="0">
                    <a:pos x="T6" y="T7"/>
                  </a:cxn>
                  <a:cxn ang="0">
                    <a:pos x="T8" y="T9"/>
                  </a:cxn>
                </a:cxnLst>
                <a:rect l="0" t="0" r="r" b="b"/>
                <a:pathLst>
                  <a:path w="152" h="2774">
                    <a:moveTo>
                      <a:pt x="76" y="2774"/>
                    </a:moveTo>
                    <a:lnTo>
                      <a:pt x="76" y="0"/>
                    </a:lnTo>
                    <a:lnTo>
                      <a:pt x="152" y="256"/>
                    </a:lnTo>
                    <a:lnTo>
                      <a:pt x="0" y="256"/>
                    </a:lnTo>
                    <a:lnTo>
                      <a:pt x="76" y="0"/>
                    </a:lnTo>
                  </a:path>
                </a:pathLst>
              </a:cu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5" name="Line 457"/>
              <p:cNvSpPr>
                <a:spLocks noChangeShapeType="1"/>
              </p:cNvSpPr>
              <p:nvPr/>
            </p:nvSpPr>
            <p:spPr bwMode="auto">
              <a:xfrm flipV="1">
                <a:off x="5521325" y="438150"/>
                <a:ext cx="0" cy="5405438"/>
              </a:xfrm>
              <a:prstGeom prst="line">
                <a:avLst/>
              </a:prstGeom>
              <a:noFill/>
              <a:ln w="19050">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6" name="Line 458"/>
              <p:cNvSpPr>
                <a:spLocks noChangeShapeType="1"/>
              </p:cNvSpPr>
              <p:nvPr/>
            </p:nvSpPr>
            <p:spPr bwMode="auto">
              <a:xfrm>
                <a:off x="2819400" y="3141663"/>
                <a:ext cx="5405437" cy="0"/>
              </a:xfrm>
              <a:prstGeom prst="line">
                <a:avLst/>
              </a:prstGeom>
              <a:noFill/>
              <a:ln w="19050">
                <a:solidFill>
                  <a:srgbClr val="80808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7" name="Freeform 459"/>
              <p:cNvSpPr>
                <a:spLocks/>
              </p:cNvSpPr>
              <p:nvPr/>
            </p:nvSpPr>
            <p:spPr bwMode="auto">
              <a:xfrm>
                <a:off x="2819400" y="2082800"/>
                <a:ext cx="4408487" cy="200025"/>
              </a:xfrm>
              <a:custGeom>
                <a:avLst/>
                <a:gdLst>
                  <a:gd name="T0" fmla="*/ 0 w 3340"/>
                  <a:gd name="T1" fmla="*/ 76 h 152"/>
                  <a:gd name="T2" fmla="*/ 3340 w 3340"/>
                  <a:gd name="T3" fmla="*/ 76 h 152"/>
                  <a:gd name="T4" fmla="*/ 3084 w 3340"/>
                  <a:gd name="T5" fmla="*/ 152 h 152"/>
                  <a:gd name="T6" fmla="*/ 3084 w 3340"/>
                  <a:gd name="T7" fmla="*/ 0 h 152"/>
                  <a:gd name="T8" fmla="*/ 3340 w 3340"/>
                  <a:gd name="T9" fmla="*/ 76 h 152"/>
                </a:gdLst>
                <a:ahLst/>
                <a:cxnLst>
                  <a:cxn ang="0">
                    <a:pos x="T0" y="T1"/>
                  </a:cxn>
                  <a:cxn ang="0">
                    <a:pos x="T2" y="T3"/>
                  </a:cxn>
                  <a:cxn ang="0">
                    <a:pos x="T4" y="T5"/>
                  </a:cxn>
                  <a:cxn ang="0">
                    <a:pos x="T6" y="T7"/>
                  </a:cxn>
                  <a:cxn ang="0">
                    <a:pos x="T8" y="T9"/>
                  </a:cxn>
                </a:cxnLst>
                <a:rect l="0" t="0" r="r" b="b"/>
                <a:pathLst>
                  <a:path w="3340" h="152">
                    <a:moveTo>
                      <a:pt x="0" y="76"/>
                    </a:moveTo>
                    <a:lnTo>
                      <a:pt x="3340" y="76"/>
                    </a:lnTo>
                    <a:lnTo>
                      <a:pt x="3084" y="152"/>
                    </a:lnTo>
                    <a:lnTo>
                      <a:pt x="3084" y="0"/>
                    </a:lnTo>
                    <a:lnTo>
                      <a:pt x="3340" y="76"/>
                    </a:lnTo>
                  </a:path>
                </a:pathLst>
              </a:custGeom>
              <a:noFill/>
              <a:ln w="3333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cxnSp>
          <p:nvCxnSpPr>
            <p:cNvPr id="504" name="Straight Connector 503"/>
            <p:cNvCxnSpPr/>
            <p:nvPr/>
          </p:nvCxnSpPr>
          <p:spPr>
            <a:xfrm flipV="1">
              <a:off x="1600890" y="1933106"/>
              <a:ext cx="4047351" cy="3005139"/>
            </a:xfrm>
            <a:prstGeom prst="line">
              <a:avLst/>
            </a:prstGeom>
            <a:ln w="28575">
              <a:solidFill>
                <a:schemeClr val="tx1"/>
              </a:solidFill>
              <a:prstDash val="sysDash"/>
            </a:ln>
            <a:effectLst>
              <a:outerShdw blurRad="38100" dist="38100" dir="2700000" algn="tl" rotWithShape="0">
                <a:schemeClr val="bg1"/>
              </a:outerShdw>
            </a:effectLst>
          </p:spPr>
          <p:style>
            <a:lnRef idx="1">
              <a:schemeClr val="accent1"/>
            </a:lnRef>
            <a:fillRef idx="0">
              <a:schemeClr val="accent1"/>
            </a:fillRef>
            <a:effectRef idx="0">
              <a:schemeClr val="accent1"/>
            </a:effectRef>
            <a:fontRef idx="minor">
              <a:schemeClr val="tx1"/>
            </a:fontRef>
          </p:style>
        </p:cxnSp>
      </p:grpSp>
      <p:cxnSp>
        <p:nvCxnSpPr>
          <p:cNvPr id="497" name="Straight Connector 496"/>
          <p:cNvCxnSpPr>
            <a:stCxn id="507" idx="0"/>
          </p:cNvCxnSpPr>
          <p:nvPr/>
        </p:nvCxnSpPr>
        <p:spPr>
          <a:xfrm flipV="1">
            <a:off x="1097652" y="651933"/>
            <a:ext cx="5405436" cy="5367398"/>
          </a:xfrm>
          <a:prstGeom prst="line">
            <a:avLst/>
          </a:prstGeom>
          <a:ln>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01" name="TextBox 500"/>
          <p:cNvSpPr txBox="1"/>
          <p:nvPr/>
        </p:nvSpPr>
        <p:spPr>
          <a:xfrm>
            <a:off x="72000" y="72000"/>
            <a:ext cx="12048034"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Simulated data … gain from phenotypic selection among DH </a:t>
            </a:r>
            <a:r>
              <a:rPr lang="en-GB" sz="2400" dirty="0">
                <a:solidFill>
                  <a:srgbClr val="C00000"/>
                </a:solidFill>
                <a:latin typeface="Arial" panose="020B0604020202020204" pitchFamily="34" charset="0"/>
                <a:cs typeface="Arial" panose="020B0604020202020204" pitchFamily="34" charset="0"/>
              </a:rPr>
              <a:t>lines</a:t>
            </a:r>
            <a:r>
              <a:rPr lang="en-GB" sz="2400" dirty="0">
                <a:latin typeface="Arial" panose="020B0604020202020204" pitchFamily="34" charset="0"/>
                <a:cs typeface="Arial" panose="020B0604020202020204" pitchFamily="34" charset="0"/>
              </a:rPr>
              <a:t> (E=3; R=1)</a:t>
            </a:r>
          </a:p>
        </p:txBody>
      </p:sp>
    </p:spTree>
    <p:extLst>
      <p:ext uri="{BB962C8B-B14F-4D97-AF65-F5344CB8AC3E}">
        <p14:creationId xmlns:p14="http://schemas.microsoft.com/office/powerpoint/2010/main" val="4269054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 rechteckige Legende 4"/>
          <p:cNvSpPr/>
          <p:nvPr/>
        </p:nvSpPr>
        <p:spPr>
          <a:xfrm>
            <a:off x="96000" y="45205"/>
            <a:ext cx="11939973" cy="5842127"/>
          </a:xfrm>
          <a:prstGeom prst="wedgeRoundRectCallout">
            <a:avLst>
              <a:gd name="adj1" fmla="val -50595"/>
              <a:gd name="adj2" fmla="val 66044"/>
              <a:gd name="adj3" fmla="val 16667"/>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feld 5"/>
          <p:cNvSpPr txBox="1"/>
          <p:nvPr/>
        </p:nvSpPr>
        <p:spPr>
          <a:xfrm>
            <a:off x="283945" y="294939"/>
            <a:ext cx="11550316" cy="5632311"/>
          </a:xfrm>
          <a:prstGeom prst="rect">
            <a:avLst/>
          </a:prstGeom>
          <a:noFill/>
        </p:spPr>
        <p:txBody>
          <a:bodyPr wrap="square" rtlCol="0">
            <a:spAutoFit/>
          </a:bodyPr>
          <a:lstStyle/>
          <a:p>
            <a:pPr>
              <a:spcAft>
                <a:spcPts val="0"/>
              </a:spcAft>
            </a:pPr>
            <a:r>
              <a:rPr lang="en-GB" sz="2400" dirty="0">
                <a:latin typeface="Arial" panose="020B0604020202020204" pitchFamily="34" charset="0"/>
                <a:ea typeface="Times New Roman" panose="02020603050405020304" pitchFamily="18" charset="0"/>
                <a:cs typeface="Arial" panose="020B0604020202020204" pitchFamily="34" charset="0"/>
              </a:rPr>
              <a:t>Take home: </a:t>
            </a:r>
            <a:endParaRPr lang="en-GB" sz="2000" dirty="0">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tabLst>
                <a:tab pos="457200" algn="l"/>
              </a:tabLst>
            </a:pPr>
            <a:r>
              <a:rPr lang="en-GB" sz="2400" dirty="0">
                <a:latin typeface="Arial" panose="020B0604020202020204" pitchFamily="34" charset="0"/>
                <a:ea typeface="Times New Roman" panose="02020603050405020304" pitchFamily="18" charset="0"/>
                <a:cs typeface="Arial" panose="020B0604020202020204" pitchFamily="34" charset="0"/>
              </a:rPr>
              <a:t>Multi-locus segregation causes new genotypic diversity in each selfing generation. Nevertheless, size of </a:t>
            </a:r>
            <a:r>
              <a:rPr lang="en-GB" sz="2400" dirty="0">
                <a:solidFill>
                  <a:srgbClr val="0000FF"/>
                </a:solidFill>
                <a:latin typeface="Arial" panose="020B0604020202020204" pitchFamily="34" charset="0"/>
                <a:ea typeface="Times New Roman" panose="02020603050405020304" pitchFamily="18" charset="0"/>
                <a:cs typeface="Arial" panose="020B0604020202020204" pitchFamily="34" charset="0"/>
              </a:rPr>
              <a:t>fresh</a:t>
            </a:r>
            <a:r>
              <a:rPr lang="en-GB" sz="2400" dirty="0">
                <a:latin typeface="Arial" panose="020B0604020202020204" pitchFamily="34" charset="0"/>
                <a:ea typeface="Times New Roman" panose="02020603050405020304" pitchFamily="18" charset="0"/>
                <a:cs typeface="Arial" panose="020B0604020202020204" pitchFamily="34" charset="0"/>
              </a:rPr>
              <a:t> segregation variance is proportionally to the degree of that heterozygosity that caused it.  Due to this, the additional increment in variance can typically be neglected as early as (about) F</a:t>
            </a:r>
            <a:r>
              <a:rPr lang="en-GB" sz="2400" baseline="-25000" dirty="0">
                <a:latin typeface="Arial" panose="020B0604020202020204" pitchFamily="34" charset="0"/>
                <a:ea typeface="Times New Roman" panose="02020603050405020304" pitchFamily="18" charset="0"/>
                <a:cs typeface="Arial" panose="020B0604020202020204" pitchFamily="34" charset="0"/>
              </a:rPr>
              <a:t>6</a:t>
            </a:r>
            <a:r>
              <a:rPr lang="en-GB" sz="2400" dirty="0">
                <a:latin typeface="Arial" panose="020B0604020202020204" pitchFamily="34" charset="0"/>
                <a:ea typeface="Times New Roman" panose="02020603050405020304" pitchFamily="18" charset="0"/>
                <a:cs typeface="Arial" panose="020B0604020202020204" pitchFamily="34" charset="0"/>
              </a:rPr>
              <a:t> generation.</a:t>
            </a:r>
          </a:p>
          <a:p>
            <a:pPr marL="342900" lvl="0" indent="-342900">
              <a:spcAft>
                <a:spcPts val="0"/>
              </a:spcAft>
              <a:buFont typeface="Wingdings" panose="05000000000000000000" pitchFamily="2" charset="2"/>
              <a:buChar char=""/>
              <a:tabLst>
                <a:tab pos="457200" algn="l"/>
              </a:tabLst>
            </a:pPr>
            <a:r>
              <a:rPr lang="en-GB" sz="2400" dirty="0">
                <a:latin typeface="Arial" panose="020B0604020202020204" pitchFamily="34" charset="0"/>
                <a:ea typeface="Times New Roman" panose="02020603050405020304" pitchFamily="18" charset="0"/>
                <a:cs typeface="Arial" panose="020B0604020202020204" pitchFamily="34" charset="0"/>
              </a:rPr>
              <a:t>The additive share of the genetic variance in the basic generation F</a:t>
            </a:r>
            <a:r>
              <a:rPr lang="en-GB" sz="2400" baseline="-25000" dirty="0">
                <a:latin typeface="Arial" panose="020B0604020202020204" pitchFamily="34" charset="0"/>
                <a:ea typeface="Times New Roman" panose="02020603050405020304" pitchFamily="18" charset="0"/>
                <a:cs typeface="Arial" panose="020B0604020202020204" pitchFamily="34" charset="0"/>
              </a:rPr>
              <a:t>2</a:t>
            </a:r>
            <a:r>
              <a:rPr lang="en-GB" sz="2400" dirty="0">
                <a:latin typeface="Arial" panose="020B0604020202020204" pitchFamily="34" charset="0"/>
                <a:ea typeface="Times New Roman" panose="02020603050405020304" pitchFamily="18" charset="0"/>
                <a:cs typeface="Arial" panose="020B0604020202020204" pitchFamily="34" charset="0"/>
              </a:rPr>
              <a:t> remains (in case of no selection) across the </a:t>
            </a:r>
            <a:r>
              <a:rPr lang="en-GB" sz="2400" dirty="0" err="1">
                <a:latin typeface="Arial" panose="020B0604020202020204" pitchFamily="34" charset="0"/>
                <a:ea typeface="Times New Roman" panose="02020603050405020304" pitchFamily="18" charset="0"/>
                <a:cs typeface="Arial" panose="020B0604020202020204" pitchFamily="34" charset="0"/>
              </a:rPr>
              <a:t>selfing</a:t>
            </a:r>
            <a:r>
              <a:rPr lang="en-GB" sz="2400" dirty="0">
                <a:latin typeface="Arial" panose="020B0604020202020204" pitchFamily="34" charset="0"/>
                <a:ea typeface="Times New Roman" panose="02020603050405020304" pitchFamily="18" charset="0"/>
                <a:cs typeface="Arial" panose="020B0604020202020204" pitchFamily="34" charset="0"/>
              </a:rPr>
              <a:t> generations. Further generations of </a:t>
            </a:r>
            <a:r>
              <a:rPr lang="en-GB" sz="2400" dirty="0" err="1">
                <a:latin typeface="Arial" panose="020B0604020202020204" pitchFamily="34" charset="0"/>
                <a:ea typeface="Times New Roman" panose="02020603050405020304" pitchFamily="18" charset="0"/>
                <a:cs typeface="Arial" panose="020B0604020202020204" pitchFamily="34" charset="0"/>
              </a:rPr>
              <a:t>selfing</a:t>
            </a:r>
            <a:r>
              <a:rPr lang="en-GB" sz="2400" dirty="0">
                <a:latin typeface="Arial" panose="020B0604020202020204" pitchFamily="34" charset="0"/>
                <a:ea typeface="Times New Roman" panose="02020603050405020304" pitchFamily="18" charset="0"/>
                <a:cs typeface="Arial" panose="020B0604020202020204" pitchFamily="34" charset="0"/>
              </a:rPr>
              <a:t> release further additive variance. These bits of additive variance add up, until F∞, to </a:t>
            </a:r>
            <a:r>
              <a:rPr lang="en-GB" sz="2400" dirty="0">
                <a:solidFill>
                  <a:srgbClr val="0000FF"/>
                </a:solidFill>
                <a:latin typeface="Arial" panose="020B0604020202020204" pitchFamily="34" charset="0"/>
                <a:ea typeface="Times New Roman" panose="02020603050405020304" pitchFamily="18" charset="0"/>
                <a:cs typeface="Arial" panose="020B0604020202020204" pitchFamily="34" charset="0"/>
              </a:rPr>
              <a:t>twice the additive variance in F2</a:t>
            </a:r>
            <a:r>
              <a:rPr lang="en-GB" sz="2400" dirty="0">
                <a:latin typeface="Arial" panose="020B0604020202020204" pitchFamily="34" charset="0"/>
                <a:ea typeface="Times New Roman" panose="02020603050405020304" pitchFamily="18" charset="0"/>
                <a:cs typeface="Arial" panose="020B0604020202020204" pitchFamily="34" charset="0"/>
              </a:rPr>
              <a:t>. In later generations of selfing, the breeder thus has a markedly greater amount of additive variance than in the early generations of selfing.   </a:t>
            </a:r>
            <a:endParaRPr lang="en-GB" sz="2000" dirty="0">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tabLst>
                <a:tab pos="457200" algn="l"/>
              </a:tabLst>
            </a:pPr>
            <a:r>
              <a:rPr lang="en-GB" sz="2400" dirty="0">
                <a:latin typeface="Arial" panose="020B0604020202020204" pitchFamily="34" charset="0"/>
                <a:ea typeface="Times New Roman" panose="02020603050405020304" pitchFamily="18" charset="0"/>
                <a:cs typeface="Times New Roman" panose="02020603050405020304" pitchFamily="18" charset="0"/>
              </a:rPr>
              <a:t>That part of the genetic variance that is caused by dominance effects decreases from generation to generation. Already at about F</a:t>
            </a:r>
            <a:r>
              <a:rPr lang="en-GB" sz="2400" baseline="-25000" dirty="0">
                <a:latin typeface="Arial" panose="020B0604020202020204" pitchFamily="34" charset="0"/>
                <a:ea typeface="Times New Roman" panose="02020603050405020304" pitchFamily="18" charset="0"/>
                <a:cs typeface="Times New Roman" panose="02020603050405020304" pitchFamily="18" charset="0"/>
              </a:rPr>
              <a:t>4</a:t>
            </a:r>
            <a:r>
              <a:rPr lang="en-GB" sz="2400" dirty="0">
                <a:latin typeface="Arial" panose="020B0604020202020204" pitchFamily="34" charset="0"/>
                <a:ea typeface="Times New Roman" panose="02020603050405020304" pitchFamily="18" charset="0"/>
                <a:cs typeface="Times New Roman" panose="02020603050405020304" pitchFamily="18" charset="0"/>
              </a:rPr>
              <a:t> we can usually neglect dominance as cause of genetic variance.</a:t>
            </a:r>
            <a:endParaRPr lang="en-GB" sz="2400" dirty="0">
              <a:latin typeface="Arial" panose="020B0604020202020204" pitchFamily="34" charset="0"/>
              <a:cs typeface="Arial" panose="020B0604020202020204" pitchFamily="34" charset="0"/>
            </a:endParaRPr>
          </a:p>
        </p:txBody>
      </p:sp>
      <p:sp>
        <p:nvSpPr>
          <p:cNvPr id="8" name="Textfeld 5">
            <a:extLst>
              <a:ext uri="{FF2B5EF4-FFF2-40B4-BE49-F238E27FC236}">
                <a16:creationId xmlns:a16="http://schemas.microsoft.com/office/drawing/2014/main" id="{F7DC8556-F391-4AB8-9338-64C4EB22D054}"/>
              </a:ext>
            </a:extLst>
          </p:cNvPr>
          <p:cNvSpPr txBox="1"/>
          <p:nvPr/>
        </p:nvSpPr>
        <p:spPr>
          <a:xfrm>
            <a:off x="11378758"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22</a:t>
            </a:fld>
            <a:endParaRPr lang="en-GB" sz="2400" dirty="0">
              <a:latin typeface="Arial" panose="020B0604020202020204" pitchFamily="34" charset="0"/>
              <a:cs typeface="Arial" panose="020B0604020202020204" pitchFamily="34" charset="0"/>
            </a:endParaRPr>
          </a:p>
        </p:txBody>
      </p:sp>
      <p:sp>
        <p:nvSpPr>
          <p:cNvPr id="9" name="Right Triangle 8">
            <a:extLst>
              <a:ext uri="{FF2B5EF4-FFF2-40B4-BE49-F238E27FC236}">
                <a16:creationId xmlns:a16="http://schemas.microsoft.com/office/drawing/2014/main" id="{B870059B-B553-4A60-91EE-DA83CF0CCDFD}"/>
              </a:ext>
            </a:extLst>
          </p:cNvPr>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06749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 rechteckige Legende 4"/>
          <p:cNvSpPr/>
          <p:nvPr/>
        </p:nvSpPr>
        <p:spPr>
          <a:xfrm>
            <a:off x="96000" y="45205"/>
            <a:ext cx="11939973" cy="5842127"/>
          </a:xfrm>
          <a:prstGeom prst="wedgeRoundRectCallout">
            <a:avLst>
              <a:gd name="adj1" fmla="val -50595"/>
              <a:gd name="adj2" fmla="val 66044"/>
              <a:gd name="adj3" fmla="val 16667"/>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7" name="Textfeld 5"/>
          <p:cNvSpPr txBox="1"/>
          <p:nvPr/>
        </p:nvSpPr>
        <p:spPr>
          <a:xfrm>
            <a:off x="283945" y="869499"/>
            <a:ext cx="11550316" cy="4154984"/>
          </a:xfrm>
          <a:prstGeom prst="rect">
            <a:avLst/>
          </a:prstGeom>
          <a:noFill/>
        </p:spPr>
        <p:txBody>
          <a:bodyPr wrap="square" rtlCol="0">
            <a:spAutoFit/>
          </a:bodyPr>
          <a:lstStyle/>
          <a:p>
            <a:pPr>
              <a:spcAft>
                <a:spcPts val="0"/>
              </a:spcAft>
            </a:pPr>
            <a:r>
              <a:rPr lang="en-GB" sz="2400" dirty="0">
                <a:latin typeface="Arial" panose="020B0604020202020204" pitchFamily="34" charset="0"/>
                <a:cs typeface="Arial" panose="020B0604020202020204" pitchFamily="34" charset="0"/>
              </a:rPr>
              <a:t>So far we have had the perspective of </a:t>
            </a:r>
            <a:r>
              <a:rPr lang="en-GB" sz="2400" dirty="0">
                <a:solidFill>
                  <a:srgbClr val="0000FF"/>
                </a:solidFill>
                <a:latin typeface="Arial" panose="020B0604020202020204" pitchFamily="34" charset="0"/>
                <a:cs typeface="Arial" panose="020B0604020202020204" pitchFamily="34" charset="0"/>
              </a:rPr>
              <a:t>one</a:t>
            </a:r>
            <a:r>
              <a:rPr lang="en-GB" sz="2400" dirty="0">
                <a:latin typeface="Arial" panose="020B0604020202020204" pitchFamily="34" charset="0"/>
                <a:cs typeface="Arial" panose="020B0604020202020204" pitchFamily="34" charset="0"/>
              </a:rPr>
              <a:t> cross, i.e. </a:t>
            </a:r>
            <a:r>
              <a:rPr lang="en-GB" sz="2400" dirty="0">
                <a:solidFill>
                  <a:srgbClr val="0000FF"/>
                </a:solidFill>
                <a:latin typeface="Arial" panose="020B0604020202020204" pitchFamily="34" charset="0"/>
                <a:cs typeface="Arial" panose="020B0604020202020204" pitchFamily="34" charset="0"/>
              </a:rPr>
              <a:t>one</a:t>
            </a:r>
            <a:r>
              <a:rPr lang="en-GB" sz="2400" dirty="0">
                <a:latin typeface="Arial" panose="020B0604020202020204" pitchFamily="34" charset="0"/>
                <a:cs typeface="Arial" panose="020B0604020202020204" pitchFamily="34" charset="0"/>
              </a:rPr>
              <a:t> pair of parents and their offspring in generations F1, F2 to F∞. We looked from the crossing to the array of all possible inbred lines – DHs or RILs - that can be developed from such cross. </a:t>
            </a:r>
          </a:p>
          <a:p>
            <a:pPr>
              <a:spcAft>
                <a:spcPts val="0"/>
              </a:spcAft>
            </a:pPr>
            <a:endParaRPr lang="en-GB" sz="2400" dirty="0">
              <a:latin typeface="Arial" panose="020B0604020202020204" pitchFamily="34" charset="0"/>
              <a:cs typeface="Arial" panose="020B0604020202020204" pitchFamily="34" charset="0"/>
            </a:endParaRPr>
          </a:p>
          <a:p>
            <a:pPr>
              <a:spcAft>
                <a:spcPts val="0"/>
              </a:spcAft>
            </a:pPr>
            <a:r>
              <a:rPr lang="en-GB" sz="2400" dirty="0">
                <a:latin typeface="Arial" panose="020B0604020202020204" pitchFamily="34" charset="0"/>
                <a:cs typeface="Arial" panose="020B0604020202020204" pitchFamily="34" charset="0"/>
              </a:rPr>
              <a:t>We have barely considered the difference between the crosses for the variance between the RILs of each of these crosses. </a:t>
            </a:r>
          </a:p>
          <a:p>
            <a:pPr>
              <a:spcAft>
                <a:spcPts val="0"/>
              </a:spcAft>
            </a:pPr>
            <a:endParaRPr lang="en-GB" sz="2400" dirty="0">
              <a:latin typeface="Arial" panose="020B0604020202020204" pitchFamily="34" charset="0"/>
              <a:cs typeface="Arial" panose="020B0604020202020204" pitchFamily="34" charset="0"/>
            </a:endParaRPr>
          </a:p>
          <a:p>
            <a:pPr>
              <a:spcAft>
                <a:spcPts val="0"/>
              </a:spcAft>
            </a:pPr>
            <a:r>
              <a:rPr lang="en-GB" sz="2400" dirty="0">
                <a:solidFill>
                  <a:schemeClr val="tx1">
                    <a:lumMod val="50000"/>
                    <a:lumOff val="50000"/>
                  </a:schemeClr>
                </a:solidFill>
                <a:latin typeface="Arial" panose="020B0604020202020204" pitchFamily="34" charset="0"/>
                <a:cs typeface="Arial" panose="020B0604020202020204" pitchFamily="34" charset="0"/>
              </a:rPr>
              <a:t>Some pairs of parents may lead to a high segregation, hence, to a high amount of diversity to select from. Other pairs of parents may lead to a smaller variance from segregation, hence, the resources to select and realize improvement due to selection would be smaller in such crosses.</a:t>
            </a:r>
          </a:p>
        </p:txBody>
      </p:sp>
      <p:sp>
        <p:nvSpPr>
          <p:cNvPr id="8" name="Textfeld 5">
            <a:extLst>
              <a:ext uri="{FF2B5EF4-FFF2-40B4-BE49-F238E27FC236}">
                <a16:creationId xmlns:a16="http://schemas.microsoft.com/office/drawing/2014/main" id="{7392B958-92DE-472A-804A-E28295038305}"/>
              </a:ext>
            </a:extLst>
          </p:cNvPr>
          <p:cNvSpPr txBox="1"/>
          <p:nvPr/>
        </p:nvSpPr>
        <p:spPr>
          <a:xfrm>
            <a:off x="11378758"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23</a:t>
            </a:fld>
            <a:endParaRPr lang="en-GB" sz="2400" dirty="0">
              <a:latin typeface="Arial" panose="020B0604020202020204" pitchFamily="34" charset="0"/>
              <a:cs typeface="Arial" panose="020B0604020202020204" pitchFamily="34" charset="0"/>
            </a:endParaRPr>
          </a:p>
        </p:txBody>
      </p:sp>
      <p:sp>
        <p:nvSpPr>
          <p:cNvPr id="9" name="Right Triangle 8">
            <a:extLst>
              <a:ext uri="{FF2B5EF4-FFF2-40B4-BE49-F238E27FC236}">
                <a16:creationId xmlns:a16="http://schemas.microsoft.com/office/drawing/2014/main" id="{B0191F1A-A8EC-42D9-943F-DF9B07516A2D}"/>
              </a:ext>
            </a:extLst>
          </p:cNvPr>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77431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traight Arrow Connector 33"/>
          <p:cNvCxnSpPr>
            <a:stCxn id="23" idx="0"/>
            <a:endCxn id="26" idx="0"/>
          </p:cNvCxnSpPr>
          <p:nvPr/>
        </p:nvCxnSpPr>
        <p:spPr>
          <a:xfrm flipH="1">
            <a:off x="6156603" y="1544855"/>
            <a:ext cx="8379" cy="1395668"/>
          </a:xfrm>
          <a:prstGeom prst="straightConnector1">
            <a:avLst/>
          </a:prstGeom>
          <a:ln w="38100">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2189" y="43314"/>
            <a:ext cx="12079705"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We should expect that (1) the more the parents are genetically different (for the genes of the trait) the more (2) their F1 will be </a:t>
            </a:r>
            <a:r>
              <a:rPr lang="en-GB" sz="2400" dirty="0" err="1">
                <a:latin typeface="Arial" panose="020B0604020202020204" pitchFamily="34" charset="0"/>
                <a:cs typeface="Arial" panose="020B0604020202020204" pitchFamily="34" charset="0"/>
              </a:rPr>
              <a:t>heterozyous</a:t>
            </a:r>
            <a:r>
              <a:rPr lang="en-GB" sz="2400" dirty="0">
                <a:latin typeface="Arial" panose="020B0604020202020204" pitchFamily="34" charset="0"/>
                <a:cs typeface="Arial" panose="020B0604020202020204" pitchFamily="34" charset="0"/>
              </a:rPr>
              <a:t>, the more (3) loci in F1 will </a:t>
            </a:r>
            <a:r>
              <a:rPr lang="en-GB" sz="2400" dirty="0" err="1">
                <a:latin typeface="Arial" panose="020B0604020202020204" pitchFamily="34" charset="0"/>
                <a:cs typeface="Arial" panose="020B0604020202020204" pitchFamily="34" charset="0"/>
              </a:rPr>
              <a:t>segre</a:t>
            </a:r>
            <a:r>
              <a:rPr lang="en-GB" sz="2400" dirty="0">
                <a:latin typeface="Arial" panose="020B0604020202020204" pitchFamily="34" charset="0"/>
                <a:cs typeface="Arial" panose="020B0604020202020204" pitchFamily="34" charset="0"/>
              </a:rPr>
              <a:t>-gate, and (4) the more variance will emerge between the ultimate RILs of that cross. </a:t>
            </a:r>
          </a:p>
        </p:txBody>
      </p:sp>
      <p:sp>
        <p:nvSpPr>
          <p:cNvPr id="18" name="TextBox 17"/>
          <p:cNvSpPr txBox="1"/>
          <p:nvPr/>
        </p:nvSpPr>
        <p:spPr>
          <a:xfrm>
            <a:off x="32077" y="1432227"/>
            <a:ext cx="2051789" cy="646331"/>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en-GB" dirty="0">
                <a:solidFill>
                  <a:schemeClr val="bg1"/>
                </a:solidFill>
                <a:latin typeface="Arial" panose="020B0604020202020204" pitchFamily="34" charset="0"/>
                <a:cs typeface="Arial" panose="020B0604020202020204" pitchFamily="34" charset="0"/>
              </a:rPr>
              <a:t>Parental inbred line 1</a:t>
            </a:r>
          </a:p>
        </p:txBody>
      </p:sp>
      <p:sp>
        <p:nvSpPr>
          <p:cNvPr id="19" name="TextBox 18"/>
          <p:cNvSpPr txBox="1"/>
          <p:nvPr/>
        </p:nvSpPr>
        <p:spPr>
          <a:xfrm>
            <a:off x="10188341" y="1432227"/>
            <a:ext cx="1879213" cy="646331"/>
          </a:xfrm>
          <a:prstGeom prst="rect">
            <a:avLst/>
          </a:prstGeom>
          <a:solidFill>
            <a:srgbClr val="0000FF"/>
          </a:solidFill>
          <a:effectLst>
            <a:outerShdw blurRad="50800" dist="38100" dir="2700000" algn="tl" rotWithShape="0">
              <a:prstClr val="black">
                <a:alpha val="40000"/>
              </a:prstClr>
            </a:outerShdw>
          </a:effectLst>
        </p:spPr>
        <p:txBody>
          <a:bodyPr wrap="square" rtlCol="0">
            <a:spAutoFit/>
          </a:bodyPr>
          <a:lstStyle/>
          <a:p>
            <a:pPr algn="ctr"/>
            <a:r>
              <a:rPr lang="en-GB" dirty="0">
                <a:solidFill>
                  <a:schemeClr val="bg1"/>
                </a:solidFill>
                <a:latin typeface="Arial" panose="020B0604020202020204" pitchFamily="34" charset="0"/>
                <a:cs typeface="Arial" panose="020B0604020202020204" pitchFamily="34" charset="0"/>
              </a:rPr>
              <a:t>Parental inbred line 2</a:t>
            </a:r>
          </a:p>
        </p:txBody>
      </p:sp>
      <p:sp>
        <p:nvSpPr>
          <p:cNvPr id="15" name="Left-Right Arrow 14"/>
          <p:cNvSpPr/>
          <p:nvPr/>
        </p:nvSpPr>
        <p:spPr>
          <a:xfrm>
            <a:off x="2083866" y="1385538"/>
            <a:ext cx="8142974" cy="683394"/>
          </a:xfrm>
          <a:prstGeom prst="leftRightArrow">
            <a:avLst/>
          </a:prstGeom>
          <a:gradFill flip="none" rotWithShape="1">
            <a:gsLst>
              <a:gs pos="0">
                <a:srgbClr val="C00000"/>
              </a:gs>
              <a:gs pos="100000">
                <a:schemeClr val="bg1">
                  <a:lumMod val="95000"/>
                </a:schemeClr>
              </a:gs>
              <a:gs pos="98000">
                <a:srgbClr val="0000FF"/>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sp>
        <p:nvSpPr>
          <p:cNvPr id="21" name="TextBox 20"/>
          <p:cNvSpPr txBox="1"/>
          <p:nvPr/>
        </p:nvSpPr>
        <p:spPr>
          <a:xfrm>
            <a:off x="72188" y="2208998"/>
            <a:ext cx="2163012"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a:t>
            </a:r>
            <a:r>
              <a:rPr lang="en-GB" dirty="0">
                <a:solidFill>
                  <a:srgbClr val="C00000"/>
                </a:solidFill>
                <a:latin typeface="Arial" panose="020B0604020202020204" pitchFamily="34" charset="0"/>
                <a:cs typeface="Arial" panose="020B0604020202020204" pitchFamily="34" charset="0"/>
              </a:rPr>
              <a:t>AA/BB/CC/DD/</a:t>
            </a:r>
            <a:r>
              <a:rPr lang="en-GB" dirty="0" err="1">
                <a:solidFill>
                  <a:schemeClr val="tx1">
                    <a:lumMod val="50000"/>
                    <a:lumOff val="50000"/>
                  </a:schemeClr>
                </a:solidFill>
                <a:latin typeface="Arial" panose="020B0604020202020204" pitchFamily="34" charset="0"/>
                <a:cs typeface="Arial" panose="020B0604020202020204" pitchFamily="34" charset="0"/>
              </a:rPr>
              <a:t>ee</a:t>
            </a:r>
            <a:r>
              <a:rPr lang="en-GB" dirty="0">
                <a:latin typeface="Arial" panose="020B0604020202020204" pitchFamily="34" charset="0"/>
                <a:cs typeface="Arial" panose="020B0604020202020204" pitchFamily="34" charset="0"/>
              </a:rPr>
              <a:t>] </a:t>
            </a:r>
          </a:p>
        </p:txBody>
      </p:sp>
      <p:sp>
        <p:nvSpPr>
          <p:cNvPr id="22" name="TextBox 21"/>
          <p:cNvSpPr txBox="1"/>
          <p:nvPr/>
        </p:nvSpPr>
        <p:spPr>
          <a:xfrm>
            <a:off x="10188341" y="2208998"/>
            <a:ext cx="1879213"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t>
            </a:r>
            <a:r>
              <a:rPr lang="en-GB" dirty="0">
                <a:solidFill>
                  <a:srgbClr val="0000FF"/>
                </a:solidFill>
                <a:latin typeface="Arial" panose="020B0604020202020204" pitchFamily="34" charset="0"/>
                <a:cs typeface="Arial" panose="020B0604020202020204" pitchFamily="34" charset="0"/>
              </a:rPr>
              <a:t>aa/bb/bb/cc/</a:t>
            </a:r>
            <a:r>
              <a:rPr lang="en-GB" dirty="0" err="1">
                <a:solidFill>
                  <a:schemeClr val="tx1">
                    <a:lumMod val="50000"/>
                    <a:lumOff val="50000"/>
                  </a:schemeClr>
                </a:solidFill>
                <a:latin typeface="Arial" panose="020B0604020202020204" pitchFamily="34" charset="0"/>
                <a:cs typeface="Arial" panose="020B0604020202020204" pitchFamily="34" charset="0"/>
              </a:rPr>
              <a:t>ee</a:t>
            </a:r>
            <a:r>
              <a:rPr lang="en-GB" dirty="0">
                <a:latin typeface="Arial" panose="020B0604020202020204" pitchFamily="34" charset="0"/>
                <a:cs typeface="Arial" panose="020B0604020202020204" pitchFamily="34" charset="0"/>
              </a:rPr>
              <a:t>] </a:t>
            </a:r>
          </a:p>
        </p:txBody>
      </p:sp>
      <p:sp>
        <p:nvSpPr>
          <p:cNvPr id="23" name="TextBox 22"/>
          <p:cNvSpPr txBox="1"/>
          <p:nvPr/>
        </p:nvSpPr>
        <p:spPr>
          <a:xfrm>
            <a:off x="2396691" y="1544855"/>
            <a:ext cx="7536581" cy="369332"/>
          </a:xfrm>
          <a:prstGeom prst="rect">
            <a:avLst/>
          </a:prstGeom>
          <a:noFill/>
        </p:spPr>
        <p:txBody>
          <a:bodyPr wrap="square" rtlCol="0">
            <a:spAutoFit/>
          </a:bodyPr>
          <a:lstStyle/>
          <a:p>
            <a:r>
              <a:rPr lang="en-GB" dirty="0">
                <a:solidFill>
                  <a:schemeClr val="bg1"/>
                </a:solidFill>
                <a:latin typeface="Arial" panose="020B0604020202020204" pitchFamily="34" charset="0"/>
                <a:cs typeface="Arial" panose="020B0604020202020204" pitchFamily="34" charset="0"/>
              </a:rPr>
              <a:t>      Distance                                                                   </a:t>
            </a:r>
            <a:r>
              <a:rPr lang="en-GB" dirty="0">
                <a:latin typeface="Arial" panose="020B0604020202020204" pitchFamily="34" charset="0"/>
                <a:cs typeface="Arial" panose="020B0604020202020204" pitchFamily="34" charset="0"/>
              </a:rPr>
              <a:t>         </a:t>
            </a:r>
            <a:r>
              <a:rPr lang="en-GB" dirty="0" err="1">
                <a:solidFill>
                  <a:schemeClr val="bg1"/>
                </a:solidFill>
                <a:latin typeface="Arial" panose="020B0604020202020204" pitchFamily="34" charset="0"/>
                <a:cs typeface="Arial" panose="020B0604020202020204" pitchFamily="34" charset="0"/>
              </a:rPr>
              <a:t>Distance</a:t>
            </a:r>
            <a:r>
              <a:rPr lang="en-GB" dirty="0">
                <a:solidFill>
                  <a:schemeClr val="bg1"/>
                </a:solidFill>
                <a:latin typeface="Arial" panose="020B0604020202020204" pitchFamily="34" charset="0"/>
                <a:cs typeface="Arial" panose="020B0604020202020204" pitchFamily="34" charset="0"/>
              </a:rPr>
              <a:t>                                               </a:t>
            </a:r>
          </a:p>
        </p:txBody>
      </p:sp>
      <p:sp>
        <p:nvSpPr>
          <p:cNvPr id="24" name="Left-Right Arrow 23"/>
          <p:cNvSpPr/>
          <p:nvPr/>
        </p:nvSpPr>
        <p:spPr>
          <a:xfrm>
            <a:off x="2083866" y="2051967"/>
            <a:ext cx="8171852" cy="683394"/>
          </a:xfrm>
          <a:prstGeom prst="leftRightArrow">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sp>
        <p:nvSpPr>
          <p:cNvPr id="25" name="TextBox 24"/>
          <p:cNvSpPr txBox="1"/>
          <p:nvPr/>
        </p:nvSpPr>
        <p:spPr>
          <a:xfrm>
            <a:off x="3133023" y="2212204"/>
            <a:ext cx="6400800"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  Different alleles, parents largely </a:t>
            </a:r>
            <a:r>
              <a:rPr lang="en-GB" dirty="0">
                <a:solidFill>
                  <a:srgbClr val="C00000"/>
                </a:solidFill>
                <a:latin typeface="Arial" panose="020B0604020202020204" pitchFamily="34" charset="0"/>
                <a:cs typeface="Arial" panose="020B0604020202020204" pitchFamily="34" charset="0"/>
              </a:rPr>
              <a:t>comp</a:t>
            </a:r>
            <a:r>
              <a:rPr lang="en-GB" dirty="0">
                <a:solidFill>
                  <a:srgbClr val="0000FF"/>
                </a:solidFill>
                <a:latin typeface="Arial" panose="020B0604020202020204" pitchFamily="34" charset="0"/>
                <a:cs typeface="Arial" panose="020B0604020202020204" pitchFamily="34" charset="0"/>
              </a:rPr>
              <a:t>lement</a:t>
            </a:r>
            <a:r>
              <a:rPr lang="en-GB" dirty="0">
                <a:solidFill>
                  <a:schemeClr val="bg1"/>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each other                                   </a:t>
            </a:r>
          </a:p>
        </p:txBody>
      </p:sp>
      <p:sp>
        <p:nvSpPr>
          <p:cNvPr id="26" name="TextBox 25"/>
          <p:cNvSpPr txBox="1"/>
          <p:nvPr/>
        </p:nvSpPr>
        <p:spPr>
          <a:xfrm>
            <a:off x="4883662" y="2940523"/>
            <a:ext cx="2545882" cy="369332"/>
          </a:xfrm>
          <a:prstGeom prst="rect">
            <a:avLst/>
          </a:prstGeom>
          <a:gradFill>
            <a:gsLst>
              <a:gs pos="0">
                <a:srgbClr val="C00000"/>
              </a:gs>
              <a:gs pos="100000">
                <a:schemeClr val="bg1">
                  <a:lumMod val="95000"/>
                </a:schemeClr>
              </a:gs>
              <a:gs pos="99000">
                <a:srgbClr val="0000FF"/>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en-GB" dirty="0">
                <a:solidFill>
                  <a:schemeClr val="bg1"/>
                </a:solidFill>
                <a:latin typeface="Arial" panose="020B0604020202020204" pitchFamily="34" charset="0"/>
                <a:cs typeface="Arial" panose="020B0604020202020204" pitchFamily="34" charset="0"/>
              </a:rPr>
              <a:t>Mendelian </a:t>
            </a:r>
            <a:r>
              <a:rPr lang="en-GB"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F1</a:t>
            </a:r>
            <a:r>
              <a:rPr lang="en-GB" dirty="0">
                <a:solidFill>
                  <a:schemeClr val="bg1"/>
                </a:solidFill>
                <a:latin typeface="Arial" panose="020B0604020202020204" pitchFamily="34" charset="0"/>
                <a:cs typeface="Arial" panose="020B0604020202020204" pitchFamily="34" charset="0"/>
              </a:rPr>
              <a:t> hybrid</a:t>
            </a:r>
          </a:p>
        </p:txBody>
      </p:sp>
      <p:sp>
        <p:nvSpPr>
          <p:cNvPr id="30" name="TextBox 29"/>
          <p:cNvSpPr txBox="1"/>
          <p:nvPr/>
        </p:nvSpPr>
        <p:spPr>
          <a:xfrm>
            <a:off x="7806088" y="2865801"/>
            <a:ext cx="4261466"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Heterozygosity</a:t>
            </a:r>
            <a:r>
              <a:rPr lang="en-GB" dirty="0">
                <a:latin typeface="Arial" panose="020B0604020202020204" pitchFamily="34" charset="0"/>
                <a:cs typeface="Arial" panose="020B0604020202020204" pitchFamily="34" charset="0"/>
              </a:rPr>
              <a:t>: Potency to segregate; Variance on hold, in wait-and-see mode; Reserve potential for variability. </a:t>
            </a:r>
          </a:p>
        </p:txBody>
      </p:sp>
      <p:sp>
        <p:nvSpPr>
          <p:cNvPr id="32" name="TextBox 31"/>
          <p:cNvSpPr txBox="1"/>
          <p:nvPr/>
        </p:nvSpPr>
        <p:spPr>
          <a:xfrm>
            <a:off x="33688" y="6433436"/>
            <a:ext cx="12079705"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The parental pair could as well have been e.g.  </a:t>
            </a:r>
            <a:r>
              <a:rPr lang="en-GB" dirty="0">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αα</a:t>
            </a:r>
            <a:r>
              <a:rPr lang="en-GB" dirty="0">
                <a:solidFill>
                  <a:srgbClr val="C00000"/>
                </a:solidFill>
                <a:latin typeface="Arial" panose="020B0604020202020204" pitchFamily="34" charset="0"/>
                <a:cs typeface="Arial" panose="020B0604020202020204" pitchFamily="34" charset="0"/>
              </a:rPr>
              <a:t>/BB/</a:t>
            </a:r>
            <a:r>
              <a:rPr lang="en-GB" dirty="0">
                <a:solidFill>
                  <a:srgbClr val="0000FF"/>
                </a:solidFill>
                <a:latin typeface="Arial" panose="020B0604020202020204" pitchFamily="34" charset="0"/>
                <a:cs typeface="Arial" panose="020B0604020202020204" pitchFamily="34" charset="0"/>
              </a:rPr>
              <a:t>bb/cc/</a:t>
            </a:r>
            <a:r>
              <a:rPr lang="en-GB" dirty="0" err="1">
                <a:solidFill>
                  <a:srgbClr val="0000FF"/>
                </a:solidFill>
                <a:latin typeface="Arial" panose="020B0604020202020204" pitchFamily="34" charset="0"/>
                <a:cs typeface="Arial" panose="020B0604020202020204" pitchFamily="34" charset="0"/>
              </a:rPr>
              <a:t>ee</a:t>
            </a:r>
            <a:r>
              <a:rPr lang="en-GB" dirty="0">
                <a:latin typeface="Arial" panose="020B0604020202020204" pitchFamily="34" charset="0"/>
                <a:cs typeface="Arial" panose="020B0604020202020204" pitchFamily="34" charset="0"/>
              </a:rPr>
              <a:t>]</a:t>
            </a:r>
            <a:r>
              <a:rPr lang="en-GB" dirty="0">
                <a:solidFill>
                  <a:srgbClr val="C00000"/>
                </a:solidFill>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and</a:t>
            </a:r>
            <a:r>
              <a:rPr lang="en-GB" dirty="0">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αα/</a:t>
            </a:r>
            <a:r>
              <a:rPr lang="en-GB" dirty="0">
                <a:solidFill>
                  <a:srgbClr val="0000FF"/>
                </a:solidFill>
                <a:latin typeface="Arial" panose="020B0604020202020204" pitchFamily="34" charset="0"/>
                <a:cs typeface="Arial" panose="020B0604020202020204" pitchFamily="34" charset="0"/>
              </a:rPr>
              <a:t>bb/</a:t>
            </a:r>
            <a:r>
              <a:rPr lang="en-GB" dirty="0">
                <a:solidFill>
                  <a:srgbClr val="C00000"/>
                </a:solidFill>
                <a:latin typeface="Arial" panose="020B0604020202020204" pitchFamily="34" charset="0"/>
                <a:cs typeface="Arial" panose="020B0604020202020204" pitchFamily="34" charset="0"/>
              </a:rPr>
              <a:t>CC/DD/EE</a:t>
            </a:r>
            <a:r>
              <a:rPr lang="en-GB" dirty="0">
                <a:latin typeface="Arial" panose="020B0604020202020204" pitchFamily="34" charset="0"/>
                <a:cs typeface="Arial" panose="020B0604020202020204" pitchFamily="34" charset="0"/>
              </a:rPr>
              <a:t>]    …   </a:t>
            </a:r>
            <a:r>
              <a:rPr lang="en-GB" i="1" dirty="0">
                <a:solidFill>
                  <a:schemeClr val="tx1">
                    <a:lumMod val="50000"/>
                    <a:lumOff val="50000"/>
                  </a:schemeClr>
                </a:solidFill>
                <a:latin typeface="Arial" panose="020B0604020202020204" pitchFamily="34" charset="0"/>
                <a:cs typeface="Arial" panose="020B0604020202020204" pitchFamily="34" charset="0"/>
              </a:rPr>
              <a:t>et cetera</a:t>
            </a:r>
            <a:r>
              <a:rPr lang="en-GB" dirty="0">
                <a:solidFill>
                  <a:schemeClr val="tx1">
                    <a:lumMod val="50000"/>
                    <a:lumOff val="50000"/>
                  </a:schemeClr>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a:t>
            </a:r>
          </a:p>
        </p:txBody>
      </p:sp>
      <p:sp>
        <p:nvSpPr>
          <p:cNvPr id="2" name="Textfeld 5"/>
          <p:cNvSpPr txBox="1"/>
          <p:nvPr/>
        </p:nvSpPr>
        <p:spPr>
          <a:xfrm>
            <a:off x="11331221" y="6305886"/>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24</a:t>
            </a:fld>
            <a:endParaRPr lang="en-GB" sz="2400" dirty="0">
              <a:latin typeface="Arial" panose="020B0604020202020204" pitchFamily="34" charset="0"/>
              <a:cs typeface="Arial" panose="020B0604020202020204" pitchFamily="34" charset="0"/>
            </a:endParaRPr>
          </a:p>
        </p:txBody>
      </p:sp>
      <p:sp>
        <p:nvSpPr>
          <p:cNvPr id="56" name="TextBox 55"/>
          <p:cNvSpPr txBox="1"/>
          <p:nvPr/>
        </p:nvSpPr>
        <p:spPr>
          <a:xfrm>
            <a:off x="4835532" y="3341757"/>
            <a:ext cx="2545882"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 </a:t>
            </a:r>
            <a:r>
              <a:rPr lang="en-GB" dirty="0">
                <a:solidFill>
                  <a:srgbClr val="C00000"/>
                </a:solidFill>
                <a:latin typeface="Arial" panose="020B0604020202020204" pitchFamily="34" charset="0"/>
                <a:cs typeface="Arial" panose="020B0604020202020204" pitchFamily="34" charset="0"/>
              </a:rPr>
              <a:t>A</a:t>
            </a:r>
            <a:r>
              <a:rPr lang="en-GB" dirty="0">
                <a:solidFill>
                  <a:srgbClr val="0000FF"/>
                </a:solidFill>
                <a:latin typeface="Arial" panose="020B0604020202020204" pitchFamily="34" charset="0"/>
                <a:cs typeface="Arial" panose="020B0604020202020204" pitchFamily="34" charset="0"/>
              </a:rPr>
              <a:t>a</a:t>
            </a:r>
            <a:r>
              <a:rPr lang="en-GB" dirty="0">
                <a:solidFill>
                  <a:srgbClr val="C00000"/>
                </a:solidFill>
                <a:latin typeface="Arial" panose="020B0604020202020204" pitchFamily="34" charset="0"/>
                <a:cs typeface="Arial" panose="020B0604020202020204" pitchFamily="34" charset="0"/>
              </a:rPr>
              <a:t>/B</a:t>
            </a:r>
            <a:r>
              <a:rPr lang="en-GB" dirty="0">
                <a:solidFill>
                  <a:srgbClr val="0000FF"/>
                </a:solidFill>
                <a:latin typeface="Arial" panose="020B0604020202020204" pitchFamily="34" charset="0"/>
                <a:cs typeface="Arial" panose="020B0604020202020204" pitchFamily="34" charset="0"/>
              </a:rPr>
              <a:t>b</a:t>
            </a:r>
            <a:r>
              <a:rPr lang="en-GB" dirty="0">
                <a:solidFill>
                  <a:srgbClr val="C00000"/>
                </a:solidFill>
                <a:latin typeface="Arial" panose="020B0604020202020204" pitchFamily="34" charset="0"/>
                <a:cs typeface="Arial" panose="020B0604020202020204" pitchFamily="34" charset="0"/>
              </a:rPr>
              <a:t>/C</a:t>
            </a:r>
            <a:r>
              <a:rPr lang="en-GB" dirty="0">
                <a:solidFill>
                  <a:srgbClr val="0000FF"/>
                </a:solidFill>
                <a:latin typeface="Arial" panose="020B0604020202020204" pitchFamily="34" charset="0"/>
                <a:cs typeface="Arial" panose="020B0604020202020204" pitchFamily="34" charset="0"/>
              </a:rPr>
              <a:t>c/</a:t>
            </a:r>
            <a:r>
              <a:rPr lang="en-GB" dirty="0" err="1">
                <a:solidFill>
                  <a:srgbClr val="0000FF"/>
                </a:solidFill>
                <a:latin typeface="Arial" panose="020B0604020202020204" pitchFamily="34" charset="0"/>
                <a:cs typeface="Arial" panose="020B0604020202020204" pitchFamily="34" charset="0"/>
              </a:rPr>
              <a:t>Dd</a:t>
            </a:r>
            <a:r>
              <a:rPr lang="en-GB" dirty="0">
                <a:solidFill>
                  <a:srgbClr val="0000FF"/>
                </a:solidFill>
                <a:latin typeface="Arial" panose="020B0604020202020204" pitchFamily="34" charset="0"/>
                <a:cs typeface="Arial" panose="020B0604020202020204" pitchFamily="34" charset="0"/>
              </a:rPr>
              <a:t>/</a:t>
            </a:r>
            <a:r>
              <a:rPr lang="en-GB" dirty="0" err="1">
                <a:solidFill>
                  <a:schemeClr val="tx1">
                    <a:lumMod val="50000"/>
                    <a:lumOff val="50000"/>
                  </a:schemeClr>
                </a:solidFill>
                <a:latin typeface="Arial" panose="020B0604020202020204" pitchFamily="34" charset="0"/>
                <a:cs typeface="Arial" panose="020B0604020202020204" pitchFamily="34" charset="0"/>
              </a:rPr>
              <a:t>ee</a:t>
            </a:r>
            <a:r>
              <a:rPr lang="en-GB" dirty="0">
                <a:latin typeface="Arial" panose="020B0604020202020204" pitchFamily="34" charset="0"/>
                <a:cs typeface="Arial" panose="020B0604020202020204" pitchFamily="34" charset="0"/>
              </a:rPr>
              <a:t> ] </a:t>
            </a:r>
          </a:p>
        </p:txBody>
      </p:sp>
    </p:spTree>
    <p:extLst>
      <p:ext uri="{BB962C8B-B14F-4D97-AF65-F5344CB8AC3E}">
        <p14:creationId xmlns:p14="http://schemas.microsoft.com/office/powerpoint/2010/main" val="1787122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traight Arrow Connector 33"/>
          <p:cNvCxnSpPr>
            <a:endCxn id="26" idx="0"/>
          </p:cNvCxnSpPr>
          <p:nvPr/>
        </p:nvCxnSpPr>
        <p:spPr>
          <a:xfrm>
            <a:off x="6136104" y="1544855"/>
            <a:ext cx="12033" cy="1395668"/>
          </a:xfrm>
          <a:prstGeom prst="straightConnector1">
            <a:avLst/>
          </a:prstGeom>
          <a:ln w="38100">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2189" y="43314"/>
            <a:ext cx="12079705"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We should expect that (1) the more the parents are genetically different (for the genes of a trait), (2) the more their F1 will be </a:t>
            </a:r>
            <a:r>
              <a:rPr lang="en-GB" sz="2400" dirty="0" err="1">
                <a:latin typeface="Arial" panose="020B0604020202020204" pitchFamily="34" charset="0"/>
                <a:cs typeface="Arial" panose="020B0604020202020204" pitchFamily="34" charset="0"/>
              </a:rPr>
              <a:t>heterozyous</a:t>
            </a:r>
            <a:r>
              <a:rPr lang="en-GB" sz="2400" dirty="0">
                <a:latin typeface="Arial" panose="020B0604020202020204" pitchFamily="34" charset="0"/>
                <a:cs typeface="Arial" panose="020B0604020202020204" pitchFamily="34" charset="0"/>
              </a:rPr>
              <a:t>, (3) the more loci in F1 will </a:t>
            </a:r>
            <a:r>
              <a:rPr lang="en-GB" sz="2400" dirty="0" err="1">
                <a:latin typeface="Arial" panose="020B0604020202020204" pitchFamily="34" charset="0"/>
                <a:cs typeface="Arial" panose="020B0604020202020204" pitchFamily="34" charset="0"/>
              </a:rPr>
              <a:t>segre</a:t>
            </a:r>
            <a:r>
              <a:rPr lang="en-GB" sz="2400" dirty="0">
                <a:latin typeface="Arial" panose="020B0604020202020204" pitchFamily="34" charset="0"/>
                <a:cs typeface="Arial" panose="020B0604020202020204" pitchFamily="34" charset="0"/>
              </a:rPr>
              <a:t>-gate, and (4) the more variance will emerge between the ultimate RILs of that cross. </a:t>
            </a:r>
          </a:p>
        </p:txBody>
      </p:sp>
      <p:sp>
        <p:nvSpPr>
          <p:cNvPr id="18" name="TextBox 17"/>
          <p:cNvSpPr txBox="1"/>
          <p:nvPr/>
        </p:nvSpPr>
        <p:spPr>
          <a:xfrm>
            <a:off x="32077" y="1432227"/>
            <a:ext cx="2109545" cy="646331"/>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en-GB" dirty="0">
                <a:solidFill>
                  <a:schemeClr val="bg1"/>
                </a:solidFill>
                <a:latin typeface="Arial" panose="020B0604020202020204" pitchFamily="34" charset="0"/>
                <a:cs typeface="Arial" panose="020B0604020202020204" pitchFamily="34" charset="0"/>
              </a:rPr>
              <a:t>Parental inbred line 1</a:t>
            </a:r>
          </a:p>
        </p:txBody>
      </p:sp>
      <p:sp>
        <p:nvSpPr>
          <p:cNvPr id="19" name="TextBox 18"/>
          <p:cNvSpPr txBox="1"/>
          <p:nvPr/>
        </p:nvSpPr>
        <p:spPr>
          <a:xfrm>
            <a:off x="10188341" y="1432227"/>
            <a:ext cx="1879213" cy="646331"/>
          </a:xfrm>
          <a:prstGeom prst="rect">
            <a:avLst/>
          </a:prstGeom>
          <a:solidFill>
            <a:srgbClr val="0000FF"/>
          </a:solidFill>
          <a:effectLst>
            <a:outerShdw blurRad="50800" dist="38100" dir="2700000" algn="tl" rotWithShape="0">
              <a:prstClr val="black">
                <a:alpha val="40000"/>
              </a:prstClr>
            </a:outerShdw>
          </a:effectLst>
        </p:spPr>
        <p:txBody>
          <a:bodyPr wrap="square" rtlCol="0">
            <a:spAutoFit/>
          </a:bodyPr>
          <a:lstStyle/>
          <a:p>
            <a:pPr algn="ctr"/>
            <a:r>
              <a:rPr lang="en-GB" dirty="0">
                <a:solidFill>
                  <a:schemeClr val="bg1"/>
                </a:solidFill>
                <a:latin typeface="Arial" panose="020B0604020202020204" pitchFamily="34" charset="0"/>
                <a:cs typeface="Arial" panose="020B0604020202020204" pitchFamily="34" charset="0"/>
              </a:rPr>
              <a:t>Parental inbred line 2</a:t>
            </a:r>
          </a:p>
        </p:txBody>
      </p:sp>
      <p:sp>
        <p:nvSpPr>
          <p:cNvPr id="15" name="Left-Right Arrow 14"/>
          <p:cNvSpPr/>
          <p:nvPr/>
        </p:nvSpPr>
        <p:spPr>
          <a:xfrm>
            <a:off x="2019699" y="1385538"/>
            <a:ext cx="8207141" cy="683394"/>
          </a:xfrm>
          <a:prstGeom prst="leftRightArrow">
            <a:avLst/>
          </a:prstGeom>
          <a:gradFill flip="none" rotWithShape="1">
            <a:gsLst>
              <a:gs pos="0">
                <a:srgbClr val="C00000"/>
              </a:gs>
              <a:gs pos="100000">
                <a:schemeClr val="bg1">
                  <a:lumMod val="95000"/>
                </a:schemeClr>
              </a:gs>
              <a:gs pos="98000">
                <a:srgbClr val="0000FF"/>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sp>
        <p:nvSpPr>
          <p:cNvPr id="21" name="TextBox 20"/>
          <p:cNvSpPr txBox="1"/>
          <p:nvPr/>
        </p:nvSpPr>
        <p:spPr>
          <a:xfrm>
            <a:off x="72188" y="2208998"/>
            <a:ext cx="2163012"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a:t>
            </a:r>
            <a:r>
              <a:rPr lang="en-GB" dirty="0">
                <a:solidFill>
                  <a:srgbClr val="C00000"/>
                </a:solidFill>
                <a:latin typeface="Arial" panose="020B0604020202020204" pitchFamily="34" charset="0"/>
                <a:cs typeface="Arial" panose="020B0604020202020204" pitchFamily="34" charset="0"/>
              </a:rPr>
              <a:t>AA/BB/CC/DD/</a:t>
            </a:r>
            <a:r>
              <a:rPr lang="en-GB" dirty="0" err="1">
                <a:solidFill>
                  <a:schemeClr val="tx1">
                    <a:lumMod val="50000"/>
                    <a:lumOff val="50000"/>
                  </a:schemeClr>
                </a:solidFill>
                <a:latin typeface="Arial" panose="020B0604020202020204" pitchFamily="34" charset="0"/>
                <a:cs typeface="Arial" panose="020B0604020202020204" pitchFamily="34" charset="0"/>
              </a:rPr>
              <a:t>ee</a:t>
            </a:r>
            <a:r>
              <a:rPr lang="en-GB" dirty="0">
                <a:latin typeface="Arial" panose="020B0604020202020204" pitchFamily="34" charset="0"/>
                <a:cs typeface="Arial" panose="020B0604020202020204" pitchFamily="34" charset="0"/>
              </a:rPr>
              <a:t>] </a:t>
            </a:r>
          </a:p>
        </p:txBody>
      </p:sp>
      <p:sp>
        <p:nvSpPr>
          <p:cNvPr id="22" name="TextBox 21"/>
          <p:cNvSpPr txBox="1"/>
          <p:nvPr/>
        </p:nvSpPr>
        <p:spPr>
          <a:xfrm>
            <a:off x="10188341" y="2208998"/>
            <a:ext cx="1879213"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t>
            </a:r>
            <a:r>
              <a:rPr lang="en-GB" dirty="0">
                <a:solidFill>
                  <a:srgbClr val="0000FF"/>
                </a:solidFill>
                <a:latin typeface="Arial" panose="020B0604020202020204" pitchFamily="34" charset="0"/>
                <a:cs typeface="Arial" panose="020B0604020202020204" pitchFamily="34" charset="0"/>
              </a:rPr>
              <a:t>aa/bb/bb/cc/</a:t>
            </a:r>
            <a:r>
              <a:rPr lang="en-GB" dirty="0" err="1">
                <a:solidFill>
                  <a:schemeClr val="tx1">
                    <a:lumMod val="50000"/>
                    <a:lumOff val="50000"/>
                  </a:schemeClr>
                </a:solidFill>
                <a:latin typeface="Arial" panose="020B0604020202020204" pitchFamily="34" charset="0"/>
                <a:cs typeface="Arial" panose="020B0604020202020204" pitchFamily="34" charset="0"/>
              </a:rPr>
              <a:t>ee</a:t>
            </a:r>
            <a:r>
              <a:rPr lang="en-GB" dirty="0">
                <a:latin typeface="Arial" panose="020B0604020202020204" pitchFamily="34" charset="0"/>
                <a:cs typeface="Arial" panose="020B0604020202020204" pitchFamily="34" charset="0"/>
              </a:rPr>
              <a:t>] </a:t>
            </a:r>
          </a:p>
        </p:txBody>
      </p:sp>
      <p:sp>
        <p:nvSpPr>
          <p:cNvPr id="23" name="TextBox 22"/>
          <p:cNvSpPr txBox="1"/>
          <p:nvPr/>
        </p:nvSpPr>
        <p:spPr>
          <a:xfrm>
            <a:off x="2396691" y="1544855"/>
            <a:ext cx="7536581" cy="369332"/>
          </a:xfrm>
          <a:prstGeom prst="rect">
            <a:avLst/>
          </a:prstGeom>
          <a:noFill/>
        </p:spPr>
        <p:txBody>
          <a:bodyPr wrap="square" rtlCol="0">
            <a:spAutoFit/>
          </a:bodyPr>
          <a:lstStyle/>
          <a:p>
            <a:r>
              <a:rPr lang="en-GB" dirty="0">
                <a:solidFill>
                  <a:schemeClr val="bg1"/>
                </a:solidFill>
                <a:latin typeface="Arial" panose="020B0604020202020204" pitchFamily="34" charset="0"/>
                <a:cs typeface="Arial" panose="020B0604020202020204" pitchFamily="34" charset="0"/>
              </a:rPr>
              <a:t>      Distance                                                                   </a:t>
            </a:r>
            <a:r>
              <a:rPr lang="en-GB" dirty="0">
                <a:latin typeface="Arial" panose="020B0604020202020204" pitchFamily="34" charset="0"/>
                <a:cs typeface="Arial" panose="020B0604020202020204" pitchFamily="34" charset="0"/>
              </a:rPr>
              <a:t>         </a:t>
            </a:r>
            <a:r>
              <a:rPr lang="en-GB" dirty="0" err="1">
                <a:solidFill>
                  <a:schemeClr val="bg1"/>
                </a:solidFill>
                <a:latin typeface="Arial" panose="020B0604020202020204" pitchFamily="34" charset="0"/>
                <a:cs typeface="Arial" panose="020B0604020202020204" pitchFamily="34" charset="0"/>
              </a:rPr>
              <a:t>Distance</a:t>
            </a:r>
            <a:r>
              <a:rPr lang="en-GB" dirty="0">
                <a:solidFill>
                  <a:schemeClr val="bg1"/>
                </a:solidFill>
                <a:latin typeface="Arial" panose="020B0604020202020204" pitchFamily="34" charset="0"/>
                <a:cs typeface="Arial" panose="020B0604020202020204" pitchFamily="34" charset="0"/>
              </a:rPr>
              <a:t>                                               </a:t>
            </a:r>
          </a:p>
        </p:txBody>
      </p:sp>
      <p:sp>
        <p:nvSpPr>
          <p:cNvPr id="24" name="Left-Right Arrow 23"/>
          <p:cNvSpPr/>
          <p:nvPr/>
        </p:nvSpPr>
        <p:spPr>
          <a:xfrm>
            <a:off x="2048577" y="2051967"/>
            <a:ext cx="8207141" cy="683394"/>
          </a:xfrm>
          <a:prstGeom prst="leftRightArrow">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sp>
        <p:nvSpPr>
          <p:cNvPr id="25" name="TextBox 24"/>
          <p:cNvSpPr txBox="1"/>
          <p:nvPr/>
        </p:nvSpPr>
        <p:spPr>
          <a:xfrm>
            <a:off x="3133023" y="2212204"/>
            <a:ext cx="6400800"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  Different alleles, parents largely </a:t>
            </a:r>
            <a:r>
              <a:rPr lang="en-GB" dirty="0">
                <a:solidFill>
                  <a:srgbClr val="C00000"/>
                </a:solidFill>
                <a:latin typeface="Arial" panose="020B0604020202020204" pitchFamily="34" charset="0"/>
                <a:cs typeface="Arial" panose="020B0604020202020204" pitchFamily="34" charset="0"/>
              </a:rPr>
              <a:t>comp</a:t>
            </a:r>
            <a:r>
              <a:rPr lang="en-GB" dirty="0">
                <a:solidFill>
                  <a:srgbClr val="0000FF"/>
                </a:solidFill>
                <a:latin typeface="Arial" panose="020B0604020202020204" pitchFamily="34" charset="0"/>
                <a:cs typeface="Arial" panose="020B0604020202020204" pitchFamily="34" charset="0"/>
              </a:rPr>
              <a:t>lement</a:t>
            </a:r>
            <a:r>
              <a:rPr lang="en-GB" dirty="0">
                <a:solidFill>
                  <a:schemeClr val="bg1"/>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each other                                   </a:t>
            </a:r>
          </a:p>
        </p:txBody>
      </p:sp>
      <p:sp>
        <p:nvSpPr>
          <p:cNvPr id="26" name="TextBox 25"/>
          <p:cNvSpPr txBox="1"/>
          <p:nvPr/>
        </p:nvSpPr>
        <p:spPr>
          <a:xfrm>
            <a:off x="4875196" y="2940523"/>
            <a:ext cx="2545882" cy="369332"/>
          </a:xfrm>
          <a:prstGeom prst="rect">
            <a:avLst/>
          </a:prstGeom>
          <a:gradFill>
            <a:gsLst>
              <a:gs pos="0">
                <a:srgbClr val="C00000"/>
              </a:gs>
              <a:gs pos="100000">
                <a:schemeClr val="bg1">
                  <a:lumMod val="95000"/>
                </a:schemeClr>
              </a:gs>
              <a:gs pos="99000">
                <a:srgbClr val="0000FF"/>
              </a:gs>
            </a:gsLst>
            <a:lin ang="0" scaled="1"/>
          </a:gradFill>
          <a:effectLst>
            <a:outerShdw blurRad="50800" dist="38100" dir="2700000" algn="tl" rotWithShape="0">
              <a:prstClr val="black">
                <a:alpha val="40000"/>
              </a:prstClr>
            </a:outerShdw>
          </a:effectLst>
        </p:spPr>
        <p:txBody>
          <a:bodyPr wrap="square" rtlCol="0">
            <a:spAutoFit/>
          </a:bodyPr>
          <a:lstStyle/>
          <a:p>
            <a:pPr algn="ctr"/>
            <a:r>
              <a:rPr lang="en-GB" dirty="0">
                <a:solidFill>
                  <a:schemeClr val="bg1"/>
                </a:solidFill>
                <a:latin typeface="Arial" panose="020B0604020202020204" pitchFamily="34" charset="0"/>
                <a:cs typeface="Arial" panose="020B0604020202020204" pitchFamily="34" charset="0"/>
              </a:rPr>
              <a:t>Mendelian </a:t>
            </a:r>
            <a:r>
              <a:rPr lang="en-GB"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F1</a:t>
            </a:r>
            <a:r>
              <a:rPr lang="en-GB" dirty="0">
                <a:solidFill>
                  <a:schemeClr val="bg1"/>
                </a:solidFill>
                <a:latin typeface="Arial" panose="020B0604020202020204" pitchFamily="34" charset="0"/>
                <a:cs typeface="Arial" panose="020B0604020202020204" pitchFamily="34" charset="0"/>
              </a:rPr>
              <a:t> hybrid</a:t>
            </a:r>
          </a:p>
        </p:txBody>
      </p:sp>
      <p:sp>
        <p:nvSpPr>
          <p:cNvPr id="27" name="TextBox 26"/>
          <p:cNvSpPr txBox="1"/>
          <p:nvPr/>
        </p:nvSpPr>
        <p:spPr>
          <a:xfrm>
            <a:off x="4827066" y="3341757"/>
            <a:ext cx="2545882"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 </a:t>
            </a:r>
            <a:r>
              <a:rPr lang="en-GB" dirty="0">
                <a:solidFill>
                  <a:srgbClr val="C00000"/>
                </a:solidFill>
                <a:latin typeface="Arial" panose="020B0604020202020204" pitchFamily="34" charset="0"/>
                <a:cs typeface="Arial" panose="020B0604020202020204" pitchFamily="34" charset="0"/>
              </a:rPr>
              <a:t>A</a:t>
            </a:r>
            <a:r>
              <a:rPr lang="en-GB" dirty="0">
                <a:solidFill>
                  <a:srgbClr val="0000FF"/>
                </a:solidFill>
                <a:latin typeface="Arial" panose="020B0604020202020204" pitchFamily="34" charset="0"/>
                <a:cs typeface="Arial" panose="020B0604020202020204" pitchFamily="34" charset="0"/>
              </a:rPr>
              <a:t>a</a:t>
            </a:r>
            <a:r>
              <a:rPr lang="en-GB" dirty="0">
                <a:solidFill>
                  <a:srgbClr val="C00000"/>
                </a:solidFill>
                <a:latin typeface="Arial" panose="020B0604020202020204" pitchFamily="34" charset="0"/>
                <a:cs typeface="Arial" panose="020B0604020202020204" pitchFamily="34" charset="0"/>
              </a:rPr>
              <a:t>/B</a:t>
            </a:r>
            <a:r>
              <a:rPr lang="en-GB" dirty="0">
                <a:solidFill>
                  <a:srgbClr val="0000FF"/>
                </a:solidFill>
                <a:latin typeface="Arial" panose="020B0604020202020204" pitchFamily="34" charset="0"/>
                <a:cs typeface="Arial" panose="020B0604020202020204" pitchFamily="34" charset="0"/>
              </a:rPr>
              <a:t>b</a:t>
            </a:r>
            <a:r>
              <a:rPr lang="en-GB" dirty="0">
                <a:solidFill>
                  <a:srgbClr val="C00000"/>
                </a:solidFill>
                <a:latin typeface="Arial" panose="020B0604020202020204" pitchFamily="34" charset="0"/>
                <a:cs typeface="Arial" panose="020B0604020202020204" pitchFamily="34" charset="0"/>
              </a:rPr>
              <a:t>/C</a:t>
            </a:r>
            <a:r>
              <a:rPr lang="en-GB" dirty="0">
                <a:solidFill>
                  <a:srgbClr val="0000FF"/>
                </a:solidFill>
                <a:latin typeface="Arial" panose="020B0604020202020204" pitchFamily="34" charset="0"/>
                <a:cs typeface="Arial" panose="020B0604020202020204" pitchFamily="34" charset="0"/>
              </a:rPr>
              <a:t>c/</a:t>
            </a:r>
            <a:r>
              <a:rPr lang="en-GB" dirty="0" err="1">
                <a:solidFill>
                  <a:srgbClr val="0000FF"/>
                </a:solidFill>
                <a:latin typeface="Arial" panose="020B0604020202020204" pitchFamily="34" charset="0"/>
                <a:cs typeface="Arial" panose="020B0604020202020204" pitchFamily="34" charset="0"/>
              </a:rPr>
              <a:t>Dd</a:t>
            </a:r>
            <a:r>
              <a:rPr lang="en-GB" dirty="0">
                <a:solidFill>
                  <a:srgbClr val="0000FF"/>
                </a:solidFill>
                <a:latin typeface="Arial" panose="020B0604020202020204" pitchFamily="34" charset="0"/>
                <a:cs typeface="Arial" panose="020B0604020202020204" pitchFamily="34" charset="0"/>
              </a:rPr>
              <a:t>/</a:t>
            </a:r>
            <a:r>
              <a:rPr lang="en-GB" dirty="0" err="1">
                <a:solidFill>
                  <a:schemeClr val="tx1">
                    <a:lumMod val="50000"/>
                    <a:lumOff val="50000"/>
                  </a:schemeClr>
                </a:solidFill>
                <a:latin typeface="Arial" panose="020B0604020202020204" pitchFamily="34" charset="0"/>
                <a:cs typeface="Arial" panose="020B0604020202020204" pitchFamily="34" charset="0"/>
              </a:rPr>
              <a:t>ee</a:t>
            </a:r>
            <a:r>
              <a:rPr lang="en-GB" dirty="0">
                <a:latin typeface="Arial" panose="020B0604020202020204" pitchFamily="34" charset="0"/>
                <a:cs typeface="Arial" panose="020B0604020202020204" pitchFamily="34" charset="0"/>
              </a:rPr>
              <a:t> ] </a:t>
            </a:r>
          </a:p>
        </p:txBody>
      </p:sp>
      <p:grpSp>
        <p:nvGrpSpPr>
          <p:cNvPr id="4" name="Group 3"/>
          <p:cNvGrpSpPr/>
          <p:nvPr/>
        </p:nvGrpSpPr>
        <p:grpSpPr>
          <a:xfrm>
            <a:off x="32077" y="4541249"/>
            <a:ext cx="12119817" cy="1645314"/>
            <a:chOff x="32077" y="4541249"/>
            <a:chExt cx="12119817" cy="1645314"/>
          </a:xfrm>
        </p:grpSpPr>
        <p:sp>
          <p:nvSpPr>
            <p:cNvPr id="31" name="TextBox 30"/>
            <p:cNvSpPr txBox="1"/>
            <p:nvPr/>
          </p:nvSpPr>
          <p:spPr>
            <a:xfrm>
              <a:off x="32077" y="5817231"/>
              <a:ext cx="12119817"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Genetic variance in Generation F∞</a:t>
              </a:r>
              <a:r>
                <a:rPr lang="en-GB" dirty="0">
                  <a:latin typeface="Arial" panose="020B0604020202020204" pitchFamily="34" charset="0"/>
                  <a:cs typeface="Arial" panose="020B0604020202020204" pitchFamily="34" charset="0"/>
                </a:rPr>
                <a:t>: Realized segregation! Heterozygosity of F1, as ‘set free’, becomes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Variance.</a:t>
              </a:r>
            </a:p>
          </p:txBody>
        </p:sp>
        <p:sp>
          <p:nvSpPr>
            <p:cNvPr id="28" name="TextBox 27"/>
            <p:cNvSpPr txBox="1"/>
            <p:nvPr/>
          </p:nvSpPr>
          <p:spPr>
            <a:xfrm>
              <a:off x="72189" y="4541249"/>
              <a:ext cx="12041204"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Mendelian F∞ generation (</a:t>
              </a:r>
              <a:r>
                <a:rPr lang="en-GB" i="1" dirty="0">
                  <a:latin typeface="Arial" panose="020B0604020202020204" pitchFamily="34" charset="0"/>
                  <a:cs typeface="Arial" panose="020B0604020202020204" pitchFamily="34" charset="0"/>
                </a:rPr>
                <a:t>aka</a:t>
              </a:r>
              <a:r>
                <a:rPr lang="en-GB" dirty="0">
                  <a:latin typeface="Arial" panose="020B0604020202020204" pitchFamily="34" charset="0"/>
                  <a:cs typeface="Arial" panose="020B0604020202020204" pitchFamily="34" charset="0"/>
                </a:rPr>
                <a:t> RIL); </a:t>
              </a:r>
              <a:r>
                <a:rPr lang="en-GB" dirty="0">
                  <a:solidFill>
                    <a:schemeClr val="tx1">
                      <a:lumMod val="50000"/>
                      <a:lumOff val="50000"/>
                    </a:schemeClr>
                  </a:solidFill>
                  <a:latin typeface="Arial" panose="020B0604020202020204" pitchFamily="34" charset="0"/>
                  <a:cs typeface="Arial" panose="020B0604020202020204" pitchFamily="34" charset="0"/>
                </a:rPr>
                <a:t>not all recombined lines are shown here</a:t>
              </a:r>
              <a:r>
                <a:rPr lang="en-GB" dirty="0">
                  <a:latin typeface="Arial" panose="020B0604020202020204" pitchFamily="34" charset="0"/>
                  <a:cs typeface="Arial" panose="020B0604020202020204" pitchFamily="34" charset="0"/>
                </a:rPr>
                <a:t> </a:t>
              </a:r>
            </a:p>
          </p:txBody>
        </p:sp>
        <p:sp>
          <p:nvSpPr>
            <p:cNvPr id="29" name="TextBox 28"/>
            <p:cNvSpPr txBox="1"/>
            <p:nvPr/>
          </p:nvSpPr>
          <p:spPr>
            <a:xfrm>
              <a:off x="72189" y="4894702"/>
              <a:ext cx="12079705" cy="923330"/>
            </a:xfrm>
            <a:prstGeom prst="rect">
              <a:avLst/>
            </a:prstGeom>
            <a:solidFill>
              <a:schemeClr val="bg1"/>
            </a:solidFill>
            <a:effectLst/>
          </p:spPr>
          <p:txBody>
            <a:bodyPr wrap="square" rtlCol="0">
              <a:spAutoFit/>
            </a:bodyPr>
            <a:lstStyle/>
            <a:p>
              <a:pPr algn="ctr"/>
              <a:r>
                <a:rPr lang="en-GB" spc="-100" dirty="0">
                  <a:latin typeface="Arial" panose="020B0604020202020204" pitchFamily="34" charset="0"/>
                  <a:cs typeface="Arial" panose="020B0604020202020204" pitchFamily="34" charset="0"/>
                </a:rPr>
                <a:t>[</a:t>
              </a:r>
              <a:r>
                <a:rPr lang="en-GB" spc="-100" dirty="0">
                  <a:solidFill>
                    <a:srgbClr val="C00000"/>
                  </a:solidFill>
                  <a:latin typeface="Arial" panose="020B0604020202020204" pitchFamily="34" charset="0"/>
                  <a:cs typeface="Arial" panose="020B0604020202020204" pitchFamily="34" charset="0"/>
                </a:rPr>
                <a:t>AA/BB/CC/DD/</a:t>
              </a:r>
              <a:r>
                <a:rPr lang="en-GB" spc="-100" dirty="0" err="1">
                  <a:solidFill>
                    <a:schemeClr val="tx1">
                      <a:lumMod val="50000"/>
                      <a:lumOff val="50000"/>
                    </a:schemeClr>
                  </a:solidFill>
                  <a:latin typeface="Arial" panose="020B0604020202020204" pitchFamily="34" charset="0"/>
                  <a:cs typeface="Arial" panose="020B0604020202020204" pitchFamily="34" charset="0"/>
                </a:rPr>
                <a:t>ee</a:t>
              </a:r>
              <a:r>
                <a:rPr lang="en-GB" spc="-100" dirty="0">
                  <a:latin typeface="Arial" panose="020B0604020202020204" pitchFamily="34" charset="0"/>
                  <a:cs typeface="Arial" panose="020B0604020202020204" pitchFamily="34" charset="0"/>
                </a:rPr>
                <a:t>] [</a:t>
              </a:r>
              <a:r>
                <a:rPr lang="en-GB" spc="-100" dirty="0">
                  <a:solidFill>
                    <a:srgbClr val="C00000"/>
                  </a:solidFill>
                  <a:latin typeface="Arial" panose="020B0604020202020204" pitchFamily="34" charset="0"/>
                  <a:cs typeface="Arial" panose="020B0604020202020204" pitchFamily="34" charset="0"/>
                </a:rPr>
                <a:t>AA/BB/CC</a:t>
              </a:r>
              <a:r>
                <a:rPr lang="en-GB" spc="-100" dirty="0">
                  <a:solidFill>
                    <a:srgbClr val="0000FF"/>
                  </a:solidFill>
                  <a:latin typeface="Arial" panose="020B0604020202020204" pitchFamily="34" charset="0"/>
                  <a:cs typeface="Arial" panose="020B0604020202020204" pitchFamily="34" charset="0"/>
                </a:rPr>
                <a:t>/</a:t>
              </a:r>
              <a:r>
                <a:rPr lang="en-GB" spc="-100" dirty="0" err="1">
                  <a:solidFill>
                    <a:srgbClr val="0000FF"/>
                  </a:solidFill>
                  <a:latin typeface="Arial" panose="020B0604020202020204" pitchFamily="34" charset="0"/>
                  <a:cs typeface="Arial" panose="020B0604020202020204" pitchFamily="34" charset="0"/>
                </a:rPr>
                <a:t>dd</a:t>
              </a:r>
              <a:r>
                <a:rPr lang="en-GB" spc="-100" dirty="0">
                  <a:solidFill>
                    <a:srgbClr val="0000FF"/>
                  </a:solidFill>
                  <a:latin typeface="Arial" panose="020B0604020202020204" pitchFamily="34" charset="0"/>
                  <a:cs typeface="Arial" panose="020B0604020202020204" pitchFamily="34" charset="0"/>
                </a:rPr>
                <a:t>/</a:t>
              </a:r>
              <a:r>
                <a:rPr lang="en-GB" spc="-100" dirty="0" err="1">
                  <a:solidFill>
                    <a:schemeClr val="tx1">
                      <a:lumMod val="50000"/>
                      <a:lumOff val="50000"/>
                    </a:schemeClr>
                  </a:solidFill>
                  <a:latin typeface="Arial" panose="020B0604020202020204" pitchFamily="34" charset="0"/>
                  <a:cs typeface="Arial" panose="020B0604020202020204" pitchFamily="34" charset="0"/>
                </a:rPr>
                <a:t>ee</a:t>
              </a:r>
              <a:r>
                <a:rPr lang="en-GB" spc="-100" dirty="0">
                  <a:latin typeface="Arial" panose="020B0604020202020204" pitchFamily="34" charset="0"/>
                  <a:cs typeface="Arial" panose="020B0604020202020204" pitchFamily="34" charset="0"/>
                </a:rPr>
                <a:t>] [</a:t>
              </a:r>
              <a:r>
                <a:rPr lang="en-GB" spc="-100" dirty="0">
                  <a:solidFill>
                    <a:srgbClr val="C00000"/>
                  </a:solidFill>
                  <a:latin typeface="Arial" panose="020B0604020202020204" pitchFamily="34" charset="0"/>
                  <a:cs typeface="Arial" panose="020B0604020202020204" pitchFamily="34" charset="0"/>
                </a:rPr>
                <a:t>AA/BB/</a:t>
              </a:r>
              <a:r>
                <a:rPr lang="en-GB" spc="-100" dirty="0">
                  <a:solidFill>
                    <a:srgbClr val="0000FF"/>
                  </a:solidFill>
                  <a:latin typeface="Arial" panose="020B0604020202020204" pitchFamily="34" charset="0"/>
                  <a:cs typeface="Arial" panose="020B0604020202020204" pitchFamily="34" charset="0"/>
                </a:rPr>
                <a:t>cc/</a:t>
              </a:r>
              <a:r>
                <a:rPr lang="en-GB" spc="-100" dirty="0">
                  <a:solidFill>
                    <a:srgbClr val="C00000"/>
                  </a:solidFill>
                  <a:latin typeface="Arial" panose="020B0604020202020204" pitchFamily="34" charset="0"/>
                  <a:cs typeface="Arial" panose="020B0604020202020204" pitchFamily="34" charset="0"/>
                </a:rPr>
                <a:t>DD/</a:t>
              </a:r>
              <a:r>
                <a:rPr lang="en-GB" spc="-100" dirty="0" err="1">
                  <a:solidFill>
                    <a:schemeClr val="tx1">
                      <a:lumMod val="50000"/>
                      <a:lumOff val="50000"/>
                    </a:schemeClr>
                  </a:solidFill>
                  <a:latin typeface="Arial" panose="020B0604020202020204" pitchFamily="34" charset="0"/>
                  <a:cs typeface="Arial" panose="020B0604020202020204" pitchFamily="34" charset="0"/>
                </a:rPr>
                <a:t>ee</a:t>
              </a:r>
              <a:r>
                <a:rPr lang="en-GB" spc="-100" dirty="0">
                  <a:latin typeface="Arial" panose="020B0604020202020204" pitchFamily="34" charset="0"/>
                  <a:cs typeface="Arial" panose="020B0604020202020204" pitchFamily="34" charset="0"/>
                </a:rPr>
                <a:t>] [</a:t>
              </a:r>
              <a:r>
                <a:rPr lang="en-GB" spc="-100" dirty="0">
                  <a:solidFill>
                    <a:srgbClr val="0000FF"/>
                  </a:solidFill>
                  <a:latin typeface="Arial" panose="020B0604020202020204" pitchFamily="34" charset="0"/>
                  <a:cs typeface="Arial" panose="020B0604020202020204" pitchFamily="34" charset="0"/>
                </a:rPr>
                <a:t>aa</a:t>
              </a:r>
              <a:r>
                <a:rPr lang="en-GB" spc="-100" dirty="0">
                  <a:solidFill>
                    <a:srgbClr val="C00000"/>
                  </a:solidFill>
                  <a:latin typeface="Arial" panose="020B0604020202020204" pitchFamily="34" charset="0"/>
                  <a:cs typeface="Arial" panose="020B0604020202020204" pitchFamily="34" charset="0"/>
                </a:rPr>
                <a:t>/</a:t>
              </a:r>
              <a:r>
                <a:rPr lang="en-GB" spc="-100" dirty="0">
                  <a:solidFill>
                    <a:srgbClr val="0000FF"/>
                  </a:solidFill>
                  <a:latin typeface="Arial" panose="020B0604020202020204" pitchFamily="34" charset="0"/>
                  <a:cs typeface="Arial" panose="020B0604020202020204" pitchFamily="34" charset="0"/>
                </a:rPr>
                <a:t>bb</a:t>
              </a:r>
              <a:r>
                <a:rPr lang="en-GB" spc="-100" dirty="0">
                  <a:solidFill>
                    <a:srgbClr val="C00000"/>
                  </a:solidFill>
                  <a:latin typeface="Arial" panose="020B0604020202020204" pitchFamily="34" charset="0"/>
                  <a:cs typeface="Arial" panose="020B0604020202020204" pitchFamily="34" charset="0"/>
                </a:rPr>
                <a:t>/CC/DD/</a:t>
              </a:r>
              <a:r>
                <a:rPr lang="en-GB" spc="-100" dirty="0" err="1">
                  <a:solidFill>
                    <a:schemeClr val="tx1">
                      <a:lumMod val="50000"/>
                      <a:lumOff val="50000"/>
                    </a:schemeClr>
                  </a:solidFill>
                  <a:latin typeface="Arial" panose="020B0604020202020204" pitchFamily="34" charset="0"/>
                  <a:cs typeface="Arial" panose="020B0604020202020204" pitchFamily="34" charset="0"/>
                </a:rPr>
                <a:t>ee</a:t>
              </a:r>
              <a:r>
                <a:rPr lang="en-GB" spc="-100" dirty="0">
                  <a:latin typeface="Arial" panose="020B0604020202020204" pitchFamily="34" charset="0"/>
                  <a:cs typeface="Arial" panose="020B0604020202020204" pitchFamily="34" charset="0"/>
                </a:rPr>
                <a:t>] [</a:t>
              </a:r>
              <a:r>
                <a:rPr lang="en-GB" spc="-100" dirty="0">
                  <a:solidFill>
                    <a:srgbClr val="0000FF"/>
                  </a:solidFill>
                  <a:latin typeface="Arial" panose="020B0604020202020204" pitchFamily="34" charset="0"/>
                  <a:cs typeface="Arial" panose="020B0604020202020204" pitchFamily="34" charset="0"/>
                </a:rPr>
                <a:t>aa/</a:t>
              </a:r>
              <a:r>
                <a:rPr lang="en-GB" spc="-100" dirty="0">
                  <a:solidFill>
                    <a:srgbClr val="C00000"/>
                  </a:solidFill>
                  <a:latin typeface="Arial" panose="020B0604020202020204" pitchFamily="34" charset="0"/>
                  <a:cs typeface="Arial" panose="020B0604020202020204" pitchFamily="34" charset="0"/>
                </a:rPr>
                <a:t>BB/</a:t>
              </a:r>
              <a:r>
                <a:rPr lang="en-GB" spc="-100" dirty="0">
                  <a:solidFill>
                    <a:srgbClr val="0000FF"/>
                  </a:solidFill>
                  <a:latin typeface="Arial" panose="020B0604020202020204" pitchFamily="34" charset="0"/>
                  <a:cs typeface="Arial" panose="020B0604020202020204" pitchFamily="34" charset="0"/>
                </a:rPr>
                <a:t>cc/</a:t>
              </a:r>
              <a:r>
                <a:rPr lang="en-GB" spc="-100" dirty="0">
                  <a:solidFill>
                    <a:srgbClr val="C00000"/>
                  </a:solidFill>
                  <a:latin typeface="Arial" panose="020B0604020202020204" pitchFamily="34" charset="0"/>
                  <a:cs typeface="Arial" panose="020B0604020202020204" pitchFamily="34" charset="0"/>
                </a:rPr>
                <a:t>DD/</a:t>
              </a:r>
              <a:r>
                <a:rPr lang="en-GB" spc="-100" dirty="0" err="1">
                  <a:solidFill>
                    <a:schemeClr val="tx1">
                      <a:lumMod val="50000"/>
                      <a:lumOff val="50000"/>
                    </a:schemeClr>
                  </a:solidFill>
                  <a:latin typeface="Arial" panose="020B0604020202020204" pitchFamily="34" charset="0"/>
                  <a:cs typeface="Arial" panose="020B0604020202020204" pitchFamily="34" charset="0"/>
                </a:rPr>
                <a:t>ee</a:t>
              </a:r>
              <a:r>
                <a:rPr lang="en-GB" spc="-100" dirty="0">
                  <a:latin typeface="Arial" panose="020B0604020202020204" pitchFamily="34" charset="0"/>
                  <a:cs typeface="Arial" panose="020B0604020202020204" pitchFamily="34" charset="0"/>
                </a:rPr>
                <a:t>] [</a:t>
              </a:r>
              <a:r>
                <a:rPr lang="en-GB" spc="-100" dirty="0">
                  <a:solidFill>
                    <a:srgbClr val="0000FF"/>
                  </a:solidFill>
                  <a:latin typeface="Arial" panose="020B0604020202020204" pitchFamily="34" charset="0"/>
                  <a:cs typeface="Arial" panose="020B0604020202020204" pitchFamily="34" charset="0"/>
                </a:rPr>
                <a:t>aa/bb/cc/</a:t>
              </a:r>
              <a:r>
                <a:rPr lang="en-GB" spc="-100" dirty="0">
                  <a:solidFill>
                    <a:srgbClr val="C00000"/>
                  </a:solidFill>
                  <a:latin typeface="Arial" panose="020B0604020202020204" pitchFamily="34" charset="0"/>
                  <a:cs typeface="Arial" panose="020B0604020202020204" pitchFamily="34" charset="0"/>
                </a:rPr>
                <a:t>DD/</a:t>
              </a:r>
              <a:r>
                <a:rPr lang="en-GB" spc="-100" dirty="0" err="1">
                  <a:solidFill>
                    <a:schemeClr val="tx1">
                      <a:lumMod val="50000"/>
                      <a:lumOff val="50000"/>
                    </a:schemeClr>
                  </a:solidFill>
                  <a:latin typeface="Arial" panose="020B0604020202020204" pitchFamily="34" charset="0"/>
                  <a:cs typeface="Arial" panose="020B0604020202020204" pitchFamily="34" charset="0"/>
                </a:rPr>
                <a:t>ee</a:t>
              </a:r>
              <a:r>
                <a:rPr lang="en-GB" spc="-100" dirty="0">
                  <a:latin typeface="Arial" panose="020B0604020202020204" pitchFamily="34" charset="0"/>
                  <a:cs typeface="Arial" panose="020B0604020202020204" pitchFamily="34" charset="0"/>
                </a:rPr>
                <a:t>] [</a:t>
              </a:r>
              <a:r>
                <a:rPr lang="en-GB" spc="-100" dirty="0">
                  <a:solidFill>
                    <a:srgbClr val="0000FF"/>
                  </a:solidFill>
                  <a:latin typeface="Arial" panose="020B0604020202020204" pitchFamily="34" charset="0"/>
                  <a:cs typeface="Arial" panose="020B0604020202020204" pitchFamily="34" charset="0"/>
                </a:rPr>
                <a:t>aa/bb/cc/</a:t>
              </a:r>
              <a:r>
                <a:rPr lang="en-GB" spc="-100" dirty="0" err="1">
                  <a:solidFill>
                    <a:srgbClr val="0000FF"/>
                  </a:solidFill>
                  <a:latin typeface="Arial" panose="020B0604020202020204" pitchFamily="34" charset="0"/>
                  <a:cs typeface="Arial" panose="020B0604020202020204" pitchFamily="34" charset="0"/>
                </a:rPr>
                <a:t>dd</a:t>
              </a:r>
              <a:r>
                <a:rPr lang="en-GB" spc="-100" dirty="0">
                  <a:solidFill>
                    <a:srgbClr val="0000FF"/>
                  </a:solidFill>
                  <a:latin typeface="Arial" panose="020B0604020202020204" pitchFamily="34" charset="0"/>
                  <a:cs typeface="Arial" panose="020B0604020202020204" pitchFamily="34" charset="0"/>
                </a:rPr>
                <a:t>/</a:t>
              </a:r>
              <a:r>
                <a:rPr lang="en-GB" spc="-100" dirty="0" err="1">
                  <a:solidFill>
                    <a:schemeClr val="tx1">
                      <a:lumMod val="50000"/>
                      <a:lumOff val="50000"/>
                    </a:schemeClr>
                  </a:solidFill>
                  <a:latin typeface="Arial" panose="020B0604020202020204" pitchFamily="34" charset="0"/>
                  <a:cs typeface="Arial" panose="020B0604020202020204" pitchFamily="34" charset="0"/>
                </a:rPr>
                <a:t>ee</a:t>
              </a:r>
              <a:r>
                <a:rPr lang="en-GB" spc="-100" dirty="0">
                  <a:latin typeface="Arial" panose="020B0604020202020204" pitchFamily="34" charset="0"/>
                  <a:cs typeface="Arial" panose="020B0604020202020204" pitchFamily="34" charset="0"/>
                </a:rPr>
                <a:t>]</a:t>
              </a:r>
              <a:br>
                <a:rPr lang="en-GB" spc="-100" dirty="0">
                  <a:latin typeface="Arial" panose="020B0604020202020204" pitchFamily="34" charset="0"/>
                  <a:cs typeface="Arial" panose="020B0604020202020204" pitchFamily="34" charset="0"/>
                </a:rPr>
              </a:br>
              <a:r>
                <a:rPr lang="en-GB" spc="-100" dirty="0">
                  <a:solidFill>
                    <a:schemeClr val="bg1"/>
                  </a:solidFill>
                  <a:latin typeface="Arial" panose="020B0604020202020204" pitchFamily="34" charset="0"/>
                  <a:cs typeface="Arial" panose="020B0604020202020204" pitchFamily="34" charset="0"/>
                </a:rPr>
                <a:t>[AA/BB/CC/DD/..] </a:t>
              </a:r>
              <a:r>
                <a:rPr lang="en-GB" spc="-100" dirty="0">
                  <a:latin typeface="Arial" panose="020B0604020202020204" pitchFamily="34" charset="0"/>
                  <a:cs typeface="Arial" panose="020B0604020202020204" pitchFamily="34" charset="0"/>
                </a:rPr>
                <a:t>[</a:t>
              </a:r>
              <a:r>
                <a:rPr lang="en-GB" spc="-100" dirty="0">
                  <a:solidFill>
                    <a:srgbClr val="0000FF"/>
                  </a:solidFill>
                  <a:latin typeface="Arial" panose="020B0604020202020204" pitchFamily="34" charset="0"/>
                  <a:cs typeface="Arial" panose="020B0604020202020204" pitchFamily="34" charset="0"/>
                </a:rPr>
                <a:t>aa/</a:t>
              </a:r>
              <a:r>
                <a:rPr lang="en-GB" spc="-100" dirty="0">
                  <a:solidFill>
                    <a:srgbClr val="C00000"/>
                  </a:solidFill>
                  <a:latin typeface="Arial" panose="020B0604020202020204" pitchFamily="34" charset="0"/>
                  <a:cs typeface="Arial" panose="020B0604020202020204" pitchFamily="34" charset="0"/>
                </a:rPr>
                <a:t>BB/CC/DD/</a:t>
              </a:r>
              <a:r>
                <a:rPr lang="en-GB" dirty="0" err="1">
                  <a:solidFill>
                    <a:schemeClr val="tx1">
                      <a:lumMod val="50000"/>
                      <a:lumOff val="50000"/>
                    </a:schemeClr>
                  </a:solidFill>
                  <a:latin typeface="Arial" panose="020B0604020202020204" pitchFamily="34" charset="0"/>
                  <a:cs typeface="Arial" panose="020B0604020202020204" pitchFamily="34" charset="0"/>
                </a:rPr>
                <a:t>ee</a:t>
              </a:r>
              <a:r>
                <a:rPr lang="en-GB" spc="-100" dirty="0">
                  <a:latin typeface="Arial" panose="020B0604020202020204" pitchFamily="34" charset="0"/>
                  <a:cs typeface="Arial" panose="020B0604020202020204" pitchFamily="34" charset="0"/>
                </a:rPr>
                <a:t>] [</a:t>
              </a:r>
              <a:r>
                <a:rPr lang="en-GB" spc="-100" dirty="0">
                  <a:solidFill>
                    <a:srgbClr val="C00000"/>
                  </a:solidFill>
                  <a:latin typeface="Arial" panose="020B0604020202020204" pitchFamily="34" charset="0"/>
                  <a:cs typeface="Arial" panose="020B0604020202020204" pitchFamily="34" charset="0"/>
                </a:rPr>
                <a:t>AA/</a:t>
              </a:r>
              <a:r>
                <a:rPr lang="en-GB" spc="-100" dirty="0">
                  <a:solidFill>
                    <a:srgbClr val="0000FF"/>
                  </a:solidFill>
                  <a:latin typeface="Arial" panose="020B0604020202020204" pitchFamily="34" charset="0"/>
                  <a:cs typeface="Arial" panose="020B0604020202020204" pitchFamily="34" charset="0"/>
                </a:rPr>
                <a:t>bb/</a:t>
              </a:r>
              <a:r>
                <a:rPr lang="en-GB" spc="-100" dirty="0">
                  <a:solidFill>
                    <a:srgbClr val="C00000"/>
                  </a:solidFill>
                  <a:latin typeface="Arial" panose="020B0604020202020204" pitchFamily="34" charset="0"/>
                  <a:cs typeface="Arial" panose="020B0604020202020204" pitchFamily="34" charset="0"/>
                </a:rPr>
                <a:t>CC/DD/</a:t>
              </a:r>
              <a:r>
                <a:rPr lang="en-GB" dirty="0" err="1">
                  <a:solidFill>
                    <a:schemeClr val="tx1">
                      <a:lumMod val="50000"/>
                      <a:lumOff val="50000"/>
                    </a:schemeClr>
                  </a:solidFill>
                  <a:latin typeface="Arial" panose="020B0604020202020204" pitchFamily="34" charset="0"/>
                  <a:cs typeface="Arial" panose="020B0604020202020204" pitchFamily="34" charset="0"/>
                </a:rPr>
                <a:t>ee</a:t>
              </a:r>
              <a:r>
                <a:rPr lang="en-GB" spc="-100" dirty="0">
                  <a:latin typeface="Arial" panose="020B0604020202020204" pitchFamily="34" charset="0"/>
                  <a:cs typeface="Arial" panose="020B0604020202020204" pitchFamily="34" charset="0"/>
                </a:rPr>
                <a:t>] [</a:t>
              </a:r>
              <a:r>
                <a:rPr lang="en-GB" spc="-100" dirty="0">
                  <a:solidFill>
                    <a:srgbClr val="C00000"/>
                  </a:solidFill>
                  <a:latin typeface="Arial" panose="020B0604020202020204" pitchFamily="34" charset="0"/>
                  <a:cs typeface="Arial" panose="020B0604020202020204" pitchFamily="34" charset="0"/>
                </a:rPr>
                <a:t>AA/BB/</a:t>
              </a:r>
              <a:r>
                <a:rPr lang="en-GB" spc="-100" dirty="0">
                  <a:solidFill>
                    <a:srgbClr val="0000FF"/>
                  </a:solidFill>
                  <a:latin typeface="Arial" panose="020B0604020202020204" pitchFamily="34" charset="0"/>
                  <a:cs typeface="Arial" panose="020B0604020202020204" pitchFamily="34" charset="0"/>
                </a:rPr>
                <a:t>cc/</a:t>
              </a:r>
              <a:r>
                <a:rPr lang="en-GB" spc="-100" dirty="0" err="1">
                  <a:solidFill>
                    <a:srgbClr val="0000FF"/>
                  </a:solidFill>
                  <a:latin typeface="Arial" panose="020B0604020202020204" pitchFamily="34" charset="0"/>
                  <a:cs typeface="Arial" panose="020B0604020202020204" pitchFamily="34" charset="0"/>
                </a:rPr>
                <a:t>dd</a:t>
              </a:r>
              <a:r>
                <a:rPr lang="en-GB" spc="-100" dirty="0">
                  <a:solidFill>
                    <a:srgbClr val="0000FF"/>
                  </a:solidFill>
                  <a:latin typeface="Arial" panose="020B0604020202020204" pitchFamily="34" charset="0"/>
                  <a:cs typeface="Arial" panose="020B0604020202020204" pitchFamily="34" charset="0"/>
                </a:rPr>
                <a:t>/</a:t>
              </a:r>
              <a:r>
                <a:rPr lang="en-GB" dirty="0" err="1">
                  <a:solidFill>
                    <a:schemeClr val="tx1">
                      <a:lumMod val="50000"/>
                      <a:lumOff val="50000"/>
                    </a:schemeClr>
                  </a:solidFill>
                  <a:latin typeface="Arial" panose="020B0604020202020204" pitchFamily="34" charset="0"/>
                  <a:cs typeface="Arial" panose="020B0604020202020204" pitchFamily="34" charset="0"/>
                </a:rPr>
                <a:t>ee</a:t>
              </a:r>
              <a:r>
                <a:rPr lang="en-GB" spc="-100" dirty="0">
                  <a:latin typeface="Arial" panose="020B0604020202020204" pitchFamily="34" charset="0"/>
                  <a:cs typeface="Arial" panose="020B0604020202020204" pitchFamily="34" charset="0"/>
                </a:rPr>
                <a:t>] [</a:t>
              </a:r>
              <a:r>
                <a:rPr lang="en-GB" spc="-100" dirty="0">
                  <a:solidFill>
                    <a:srgbClr val="0000FF"/>
                  </a:solidFill>
                  <a:latin typeface="Arial" panose="020B0604020202020204" pitchFamily="34" charset="0"/>
                  <a:cs typeface="Arial" panose="020B0604020202020204" pitchFamily="34" charset="0"/>
                </a:rPr>
                <a:t>aa/</a:t>
              </a:r>
              <a:r>
                <a:rPr lang="en-GB" spc="-100" dirty="0">
                  <a:solidFill>
                    <a:srgbClr val="C00000"/>
                  </a:solidFill>
                  <a:latin typeface="Arial" panose="020B0604020202020204" pitchFamily="34" charset="0"/>
                  <a:cs typeface="Arial" panose="020B0604020202020204" pitchFamily="34" charset="0"/>
                </a:rPr>
                <a:t>BB/</a:t>
              </a:r>
              <a:r>
                <a:rPr lang="en-GB" spc="-100" dirty="0">
                  <a:solidFill>
                    <a:srgbClr val="0000FF"/>
                  </a:solidFill>
                  <a:latin typeface="Arial" panose="020B0604020202020204" pitchFamily="34" charset="0"/>
                  <a:cs typeface="Arial" panose="020B0604020202020204" pitchFamily="34" charset="0"/>
                </a:rPr>
                <a:t>cc/</a:t>
              </a:r>
              <a:r>
                <a:rPr lang="en-GB" spc="-100" dirty="0" err="1">
                  <a:solidFill>
                    <a:srgbClr val="0000FF"/>
                  </a:solidFill>
                  <a:latin typeface="Arial" panose="020B0604020202020204" pitchFamily="34" charset="0"/>
                  <a:cs typeface="Arial" panose="020B0604020202020204" pitchFamily="34" charset="0"/>
                </a:rPr>
                <a:t>dd</a:t>
              </a:r>
              <a:r>
                <a:rPr lang="en-GB" spc="-100" dirty="0">
                  <a:solidFill>
                    <a:srgbClr val="0000FF"/>
                  </a:solidFill>
                  <a:latin typeface="Arial" panose="020B0604020202020204" pitchFamily="34" charset="0"/>
                  <a:cs typeface="Arial" panose="020B0604020202020204" pitchFamily="34" charset="0"/>
                </a:rPr>
                <a:t>/</a:t>
              </a:r>
              <a:r>
                <a:rPr lang="en-GB" dirty="0" err="1">
                  <a:solidFill>
                    <a:schemeClr val="tx1">
                      <a:lumMod val="50000"/>
                      <a:lumOff val="50000"/>
                    </a:schemeClr>
                  </a:solidFill>
                  <a:latin typeface="Arial" panose="020B0604020202020204" pitchFamily="34" charset="0"/>
                  <a:cs typeface="Arial" panose="020B0604020202020204" pitchFamily="34" charset="0"/>
                </a:rPr>
                <a:t>ee</a:t>
              </a:r>
              <a:r>
                <a:rPr lang="en-GB" spc="-100" dirty="0">
                  <a:latin typeface="Arial" panose="020B0604020202020204" pitchFamily="34" charset="0"/>
                  <a:cs typeface="Arial" panose="020B0604020202020204" pitchFamily="34" charset="0"/>
                </a:rPr>
                <a:t>] [</a:t>
              </a:r>
              <a:r>
                <a:rPr lang="en-GB" spc="-100" dirty="0">
                  <a:solidFill>
                    <a:srgbClr val="C00000"/>
                  </a:solidFill>
                  <a:latin typeface="Arial" panose="020B0604020202020204" pitchFamily="34" charset="0"/>
                  <a:cs typeface="Arial" panose="020B0604020202020204" pitchFamily="34" charset="0"/>
                </a:rPr>
                <a:t>AA/</a:t>
              </a:r>
              <a:r>
                <a:rPr lang="en-GB" spc="-100" dirty="0">
                  <a:solidFill>
                    <a:srgbClr val="0000FF"/>
                  </a:solidFill>
                  <a:latin typeface="Arial" panose="020B0604020202020204" pitchFamily="34" charset="0"/>
                  <a:cs typeface="Arial" panose="020B0604020202020204" pitchFamily="34" charset="0"/>
                </a:rPr>
                <a:t>bb/cc/</a:t>
              </a:r>
              <a:r>
                <a:rPr lang="en-GB" spc="-100" dirty="0" err="1">
                  <a:solidFill>
                    <a:srgbClr val="0000FF"/>
                  </a:solidFill>
                  <a:latin typeface="Arial" panose="020B0604020202020204" pitchFamily="34" charset="0"/>
                  <a:cs typeface="Arial" panose="020B0604020202020204" pitchFamily="34" charset="0"/>
                </a:rPr>
                <a:t>dd</a:t>
              </a:r>
              <a:r>
                <a:rPr lang="en-GB" spc="-100" dirty="0">
                  <a:solidFill>
                    <a:srgbClr val="0000FF"/>
                  </a:solidFill>
                  <a:latin typeface="Arial" panose="020B0604020202020204" pitchFamily="34" charset="0"/>
                  <a:cs typeface="Arial" panose="020B0604020202020204" pitchFamily="34" charset="0"/>
                </a:rPr>
                <a:t>/</a:t>
              </a:r>
              <a:r>
                <a:rPr lang="en-GB" dirty="0" err="1">
                  <a:solidFill>
                    <a:schemeClr val="tx1">
                      <a:lumMod val="50000"/>
                      <a:lumOff val="50000"/>
                    </a:schemeClr>
                  </a:solidFill>
                  <a:latin typeface="Arial" panose="020B0604020202020204" pitchFamily="34" charset="0"/>
                  <a:cs typeface="Arial" panose="020B0604020202020204" pitchFamily="34" charset="0"/>
                </a:rPr>
                <a:t>ee</a:t>
              </a:r>
              <a:r>
                <a:rPr lang="en-GB" spc="-100" dirty="0">
                  <a:latin typeface="Arial" panose="020B0604020202020204" pitchFamily="34" charset="0"/>
                  <a:cs typeface="Arial" panose="020B0604020202020204" pitchFamily="34" charset="0"/>
                </a:rPr>
                <a:t>] </a:t>
              </a:r>
              <a:r>
                <a:rPr lang="en-GB" spc="-100" dirty="0">
                  <a:solidFill>
                    <a:schemeClr val="bg1"/>
                  </a:solidFill>
                  <a:latin typeface="Arial" panose="020B0604020202020204" pitchFamily="34" charset="0"/>
                  <a:cs typeface="Arial" panose="020B0604020202020204" pitchFamily="34" charset="0"/>
                </a:rPr>
                <a:t>[aa/bb/cc/</a:t>
              </a:r>
              <a:r>
                <a:rPr lang="en-GB" spc="-100" dirty="0" err="1">
                  <a:solidFill>
                    <a:schemeClr val="bg1"/>
                  </a:solidFill>
                  <a:latin typeface="Arial" panose="020B0604020202020204" pitchFamily="34" charset="0"/>
                  <a:cs typeface="Arial" panose="020B0604020202020204" pitchFamily="34" charset="0"/>
                </a:rPr>
                <a:t>dd</a:t>
              </a:r>
              <a:r>
                <a:rPr lang="en-GB" spc="-100" dirty="0">
                  <a:solidFill>
                    <a:schemeClr val="bg1"/>
                  </a:solidFill>
                  <a:latin typeface="Arial" panose="020B0604020202020204" pitchFamily="34" charset="0"/>
                  <a:cs typeface="Arial" panose="020B0604020202020204" pitchFamily="34" charset="0"/>
                </a:rPr>
                <a:t>/..</a:t>
              </a:r>
              <a:br>
                <a:rPr lang="en-GB" spc="-100" dirty="0">
                  <a:solidFill>
                    <a:schemeClr val="bg1"/>
                  </a:solidFill>
                  <a:latin typeface="Arial" panose="020B0604020202020204" pitchFamily="34" charset="0"/>
                  <a:cs typeface="Arial" panose="020B0604020202020204" pitchFamily="34" charset="0"/>
                </a:rPr>
              </a:br>
              <a:r>
                <a:rPr lang="en-GB" spc="-100" dirty="0">
                  <a:solidFill>
                    <a:schemeClr val="bg1"/>
                  </a:solidFill>
                  <a:latin typeface="Arial" panose="020B0604020202020204" pitchFamily="34" charset="0"/>
                  <a:cs typeface="Arial" panose="020B0604020202020204" pitchFamily="34" charset="0"/>
                </a:rPr>
                <a:t>      </a:t>
              </a:r>
              <a:r>
                <a:rPr lang="en-GB" spc="-100" dirty="0">
                  <a:latin typeface="Arial" panose="020B0604020202020204" pitchFamily="34" charset="0"/>
                  <a:cs typeface="Arial" panose="020B0604020202020204" pitchFamily="34" charset="0"/>
                </a:rPr>
                <a:t>  …    …   …   …  ...</a:t>
              </a:r>
              <a:r>
                <a:rPr lang="en-GB" spc="-100" dirty="0">
                  <a:solidFill>
                    <a:schemeClr val="bg1"/>
                  </a:solidFill>
                  <a:latin typeface="Arial" panose="020B0604020202020204" pitchFamily="34" charset="0"/>
                  <a:cs typeface="Arial" panose="020B0604020202020204" pitchFamily="34" charset="0"/>
                </a:rPr>
                <a:t>]</a:t>
              </a:r>
              <a:endParaRPr lang="en-GB" spc="-100" dirty="0">
                <a:latin typeface="Arial" panose="020B0604020202020204" pitchFamily="34" charset="0"/>
                <a:cs typeface="Arial" panose="020B0604020202020204" pitchFamily="34" charset="0"/>
              </a:endParaRPr>
            </a:p>
          </p:txBody>
        </p:sp>
      </p:grpSp>
      <p:sp>
        <p:nvSpPr>
          <p:cNvPr id="30" name="TextBox 29"/>
          <p:cNvSpPr txBox="1"/>
          <p:nvPr/>
        </p:nvSpPr>
        <p:spPr>
          <a:xfrm>
            <a:off x="7806088" y="2865801"/>
            <a:ext cx="4261466"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Heterozygosity</a:t>
            </a:r>
            <a:r>
              <a:rPr lang="en-GB" dirty="0">
                <a:latin typeface="Arial" panose="020B0604020202020204" pitchFamily="34" charset="0"/>
                <a:cs typeface="Arial" panose="020B0604020202020204" pitchFamily="34" charset="0"/>
              </a:rPr>
              <a:t>: Potency to segregate; Variance on hold, in wait-and-see mode; Reserve potential for variability. </a:t>
            </a:r>
          </a:p>
        </p:txBody>
      </p:sp>
      <p:sp>
        <p:nvSpPr>
          <p:cNvPr id="32" name="TextBox 31"/>
          <p:cNvSpPr txBox="1"/>
          <p:nvPr/>
        </p:nvSpPr>
        <p:spPr>
          <a:xfrm>
            <a:off x="33688" y="6433436"/>
            <a:ext cx="12079705"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The parental pair could as well have been e.g.  </a:t>
            </a:r>
            <a:r>
              <a:rPr lang="en-GB" dirty="0">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αα</a:t>
            </a:r>
            <a:r>
              <a:rPr lang="en-GB" dirty="0">
                <a:solidFill>
                  <a:srgbClr val="C00000"/>
                </a:solidFill>
                <a:latin typeface="Arial" panose="020B0604020202020204" pitchFamily="34" charset="0"/>
                <a:cs typeface="Arial" panose="020B0604020202020204" pitchFamily="34" charset="0"/>
              </a:rPr>
              <a:t>/BB/</a:t>
            </a:r>
            <a:r>
              <a:rPr lang="en-GB" dirty="0">
                <a:solidFill>
                  <a:srgbClr val="0000FF"/>
                </a:solidFill>
                <a:latin typeface="Arial" panose="020B0604020202020204" pitchFamily="34" charset="0"/>
                <a:cs typeface="Arial" panose="020B0604020202020204" pitchFamily="34" charset="0"/>
              </a:rPr>
              <a:t>bb/cc/</a:t>
            </a:r>
            <a:r>
              <a:rPr lang="en-GB" dirty="0" err="1">
                <a:solidFill>
                  <a:srgbClr val="0000FF"/>
                </a:solidFill>
                <a:latin typeface="Arial" panose="020B0604020202020204" pitchFamily="34" charset="0"/>
                <a:cs typeface="Arial" panose="020B0604020202020204" pitchFamily="34" charset="0"/>
              </a:rPr>
              <a:t>ee</a:t>
            </a:r>
            <a:r>
              <a:rPr lang="en-GB" dirty="0">
                <a:latin typeface="Arial" panose="020B0604020202020204" pitchFamily="34" charset="0"/>
                <a:cs typeface="Arial" panose="020B0604020202020204" pitchFamily="34" charset="0"/>
              </a:rPr>
              <a:t>]</a:t>
            </a:r>
            <a:r>
              <a:rPr lang="en-GB" dirty="0">
                <a:solidFill>
                  <a:srgbClr val="C00000"/>
                </a:solidFill>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and</a:t>
            </a:r>
            <a:r>
              <a:rPr lang="en-GB" dirty="0">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αα/</a:t>
            </a:r>
            <a:r>
              <a:rPr lang="en-GB" dirty="0">
                <a:solidFill>
                  <a:srgbClr val="0000FF"/>
                </a:solidFill>
                <a:latin typeface="Arial" panose="020B0604020202020204" pitchFamily="34" charset="0"/>
                <a:cs typeface="Arial" panose="020B0604020202020204" pitchFamily="34" charset="0"/>
              </a:rPr>
              <a:t>bb/</a:t>
            </a:r>
            <a:r>
              <a:rPr lang="en-GB" dirty="0">
                <a:solidFill>
                  <a:srgbClr val="C00000"/>
                </a:solidFill>
                <a:latin typeface="Arial" panose="020B0604020202020204" pitchFamily="34" charset="0"/>
                <a:cs typeface="Arial" panose="020B0604020202020204" pitchFamily="34" charset="0"/>
              </a:rPr>
              <a:t>CC/DD/EE</a:t>
            </a:r>
            <a:r>
              <a:rPr lang="en-GB" dirty="0">
                <a:latin typeface="Arial" panose="020B0604020202020204" pitchFamily="34" charset="0"/>
                <a:cs typeface="Arial" panose="020B0604020202020204" pitchFamily="34" charset="0"/>
              </a:rPr>
              <a:t>]    …   </a:t>
            </a:r>
            <a:r>
              <a:rPr lang="en-GB" i="1" dirty="0">
                <a:solidFill>
                  <a:schemeClr val="tx1">
                    <a:lumMod val="50000"/>
                    <a:lumOff val="50000"/>
                  </a:schemeClr>
                </a:solidFill>
                <a:latin typeface="Arial" panose="020B0604020202020204" pitchFamily="34" charset="0"/>
                <a:cs typeface="Arial" panose="020B0604020202020204" pitchFamily="34" charset="0"/>
              </a:rPr>
              <a:t>et cetera</a:t>
            </a:r>
            <a:r>
              <a:rPr lang="en-GB" dirty="0">
                <a:solidFill>
                  <a:schemeClr val="tx1">
                    <a:lumMod val="50000"/>
                    <a:lumOff val="50000"/>
                  </a:schemeClr>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a:t>
            </a:r>
          </a:p>
        </p:txBody>
      </p:sp>
      <p:sp>
        <p:nvSpPr>
          <p:cNvPr id="2" name="Textfeld 5"/>
          <p:cNvSpPr txBox="1"/>
          <p:nvPr/>
        </p:nvSpPr>
        <p:spPr>
          <a:xfrm>
            <a:off x="11331221" y="6305886"/>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25</a:t>
            </a:fld>
            <a:endParaRPr lang="en-GB" sz="2400" dirty="0">
              <a:latin typeface="Arial" panose="020B0604020202020204" pitchFamily="34" charset="0"/>
              <a:cs typeface="Arial" panose="020B0604020202020204" pitchFamily="34" charset="0"/>
            </a:endParaRPr>
          </a:p>
        </p:txBody>
      </p:sp>
      <p:cxnSp>
        <p:nvCxnSpPr>
          <p:cNvPr id="35" name="Straight Arrow Connector 34"/>
          <p:cNvCxnSpPr>
            <a:stCxn id="27" idx="2"/>
            <a:endCxn id="28" idx="1"/>
          </p:cNvCxnSpPr>
          <p:nvPr/>
        </p:nvCxnSpPr>
        <p:spPr>
          <a:xfrm flipH="1">
            <a:off x="72189" y="3711089"/>
            <a:ext cx="6027818" cy="1014826"/>
          </a:xfrm>
          <a:prstGeom prst="straightConnector1">
            <a:avLst/>
          </a:prstGeom>
          <a:ln w="38100">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27" idx="2"/>
            <a:endCxn id="28" idx="3"/>
          </p:cNvCxnSpPr>
          <p:nvPr/>
        </p:nvCxnSpPr>
        <p:spPr>
          <a:xfrm>
            <a:off x="6100007" y="3711089"/>
            <a:ext cx="6013386" cy="1014826"/>
          </a:xfrm>
          <a:prstGeom prst="straightConnector1">
            <a:avLst/>
          </a:prstGeom>
          <a:ln w="38100">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27" idx="2"/>
            <a:endCxn id="28" idx="0"/>
          </p:cNvCxnSpPr>
          <p:nvPr/>
        </p:nvCxnSpPr>
        <p:spPr>
          <a:xfrm flipH="1">
            <a:off x="6092791" y="3711089"/>
            <a:ext cx="7216" cy="830160"/>
          </a:xfrm>
          <a:prstGeom prst="straightConnector1">
            <a:avLst/>
          </a:prstGeom>
          <a:ln w="38100">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Right Triangle 32">
            <a:extLst>
              <a:ext uri="{FF2B5EF4-FFF2-40B4-BE49-F238E27FC236}">
                <a16:creationId xmlns:a16="http://schemas.microsoft.com/office/drawing/2014/main" id="{3C3A9E55-7056-47F7-A0B7-C74B449FC181}"/>
              </a:ext>
            </a:extLst>
          </p:cNvPr>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4702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strVal val="#ppt_w*0.70"/>
                                          </p:val>
                                        </p:tav>
                                        <p:tav tm="100000">
                                          <p:val>
                                            <p:strVal val="#ppt_w"/>
                                          </p:val>
                                        </p:tav>
                                      </p:tavLst>
                                    </p:anim>
                                    <p:anim calcmode="lin" valueType="num">
                                      <p:cBhvr>
                                        <p:cTn id="8" dur="2000" fill="hold"/>
                                        <p:tgtEl>
                                          <p:spTgt spid="4"/>
                                        </p:tgtEl>
                                        <p:attrNameLst>
                                          <p:attrName>ppt_h</p:attrName>
                                        </p:attrNameLst>
                                      </p:cBhvr>
                                      <p:tavLst>
                                        <p:tav tm="0">
                                          <p:val>
                                            <p:strVal val="#ppt_h"/>
                                          </p:val>
                                        </p:tav>
                                        <p:tav tm="100000">
                                          <p:val>
                                            <p:strVal val="#ppt_h"/>
                                          </p:val>
                                        </p:tav>
                                      </p:tavLst>
                                    </p:anim>
                                    <p:animEffect transition="in" filter="fade">
                                      <p:cBhvr>
                                        <p:cTn id="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72189" y="1343716"/>
            <a:ext cx="5669280" cy="3358225"/>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72189" y="43314"/>
            <a:ext cx="12079705"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We should expect that (1) the more the parents are genetically different (for the genes of a trait), (2) the more their F1 will be </a:t>
            </a:r>
            <a:r>
              <a:rPr lang="en-GB" sz="2400" dirty="0" err="1">
                <a:latin typeface="Arial" panose="020B0604020202020204" pitchFamily="34" charset="0"/>
                <a:cs typeface="Arial" panose="020B0604020202020204" pitchFamily="34" charset="0"/>
              </a:rPr>
              <a:t>heterozyous</a:t>
            </a:r>
            <a:r>
              <a:rPr lang="en-GB" sz="2400" dirty="0">
                <a:latin typeface="Arial" panose="020B0604020202020204" pitchFamily="34" charset="0"/>
                <a:cs typeface="Arial" panose="020B0604020202020204" pitchFamily="34" charset="0"/>
              </a:rPr>
              <a:t>, (3) the more loci in F1 will </a:t>
            </a:r>
            <a:r>
              <a:rPr lang="en-GB" sz="2400" dirty="0" err="1">
                <a:latin typeface="Arial" panose="020B0604020202020204" pitchFamily="34" charset="0"/>
                <a:cs typeface="Arial" panose="020B0604020202020204" pitchFamily="34" charset="0"/>
              </a:rPr>
              <a:t>segre</a:t>
            </a:r>
            <a:r>
              <a:rPr lang="en-GB" sz="2400" dirty="0">
                <a:latin typeface="Arial" panose="020B0604020202020204" pitchFamily="34" charset="0"/>
                <a:cs typeface="Arial" panose="020B0604020202020204" pitchFamily="34" charset="0"/>
              </a:rPr>
              <a:t>-gate, and (4) the more variance will emerge between the ultimate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RIL</a:t>
            </a:r>
            <a:r>
              <a:rPr lang="en-GB" sz="2400" dirty="0">
                <a:latin typeface="Arial" panose="020B0604020202020204" pitchFamily="34" charset="0"/>
                <a:cs typeface="Arial" panose="020B0604020202020204" pitchFamily="34" charset="0"/>
              </a:rPr>
              <a:t>s of that cross. </a:t>
            </a:r>
          </a:p>
        </p:txBody>
      </p:sp>
      <p:sp>
        <p:nvSpPr>
          <p:cNvPr id="4" name="TextBox 3"/>
          <p:cNvSpPr txBox="1"/>
          <p:nvPr/>
        </p:nvSpPr>
        <p:spPr>
          <a:xfrm>
            <a:off x="72189" y="1443789"/>
            <a:ext cx="1472666"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a:latin typeface="Arial" panose="020B0604020202020204" pitchFamily="34" charset="0"/>
                <a:cs typeface="Arial" panose="020B0604020202020204" pitchFamily="34" charset="0"/>
              </a:rPr>
              <a:t>Parental inbred line 1</a:t>
            </a:r>
          </a:p>
        </p:txBody>
      </p:sp>
      <p:sp>
        <p:nvSpPr>
          <p:cNvPr id="5" name="TextBox 4"/>
          <p:cNvSpPr txBox="1"/>
          <p:nvPr/>
        </p:nvSpPr>
        <p:spPr>
          <a:xfrm>
            <a:off x="1625065" y="1454852"/>
            <a:ext cx="1472666"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a:latin typeface="Arial" panose="020B0604020202020204" pitchFamily="34" charset="0"/>
                <a:cs typeface="Arial" panose="020B0604020202020204" pitchFamily="34" charset="0"/>
              </a:rPr>
              <a:t>Parental inbred line 2</a:t>
            </a:r>
          </a:p>
        </p:txBody>
      </p:sp>
      <p:sp>
        <p:nvSpPr>
          <p:cNvPr id="6" name="TextBox 5"/>
          <p:cNvSpPr txBox="1"/>
          <p:nvPr/>
        </p:nvSpPr>
        <p:spPr>
          <a:xfrm>
            <a:off x="3349591" y="1454851"/>
            <a:ext cx="2353376"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a:latin typeface="Arial" panose="020B0604020202020204" pitchFamily="34" charset="0"/>
                <a:cs typeface="Arial" panose="020B0604020202020204" pitchFamily="34" charset="0"/>
              </a:rPr>
              <a:t>Different at </a:t>
            </a:r>
            <a:r>
              <a:rPr lang="en-GB">
                <a:solidFill>
                  <a:srgbClr val="C00000"/>
                </a:solidFill>
                <a:latin typeface="Arial" panose="020B0604020202020204" pitchFamily="34" charset="0"/>
                <a:cs typeface="Arial" panose="020B0604020202020204" pitchFamily="34" charset="0"/>
              </a:rPr>
              <a:t>N</a:t>
            </a:r>
            <a:r>
              <a:rPr lang="en-GB">
                <a:latin typeface="Arial" panose="020B0604020202020204" pitchFamily="34" charset="0"/>
                <a:cs typeface="Arial" panose="020B0604020202020204" pitchFamily="34" charset="0"/>
              </a:rPr>
              <a:t> or </a:t>
            </a:r>
            <a:br>
              <a:rPr lang="en-GB">
                <a:latin typeface="Arial" panose="020B0604020202020204" pitchFamily="34" charset="0"/>
                <a:cs typeface="Arial" panose="020B0604020202020204" pitchFamily="34" charset="0"/>
              </a:rPr>
            </a:br>
            <a:r>
              <a:rPr lang="en-GB">
                <a:solidFill>
                  <a:srgbClr val="00B050"/>
                </a:solidFill>
                <a:latin typeface="Arial" panose="020B0604020202020204" pitchFamily="34" charset="0"/>
                <a:cs typeface="Arial" panose="020B0604020202020204" pitchFamily="34" charset="0"/>
              </a:rPr>
              <a:t>M</a:t>
            </a:r>
            <a:r>
              <a:rPr lang="en-GB">
                <a:latin typeface="Arial" panose="020B0604020202020204" pitchFamily="34" charset="0"/>
                <a:cs typeface="Arial" panose="020B0604020202020204" pitchFamily="34" charset="0"/>
              </a:rPr>
              <a:t> loci</a:t>
            </a:r>
          </a:p>
        </p:txBody>
      </p:sp>
      <p:sp>
        <p:nvSpPr>
          <p:cNvPr id="7" name="TextBox 6"/>
          <p:cNvSpPr txBox="1"/>
          <p:nvPr/>
        </p:nvSpPr>
        <p:spPr>
          <a:xfrm>
            <a:off x="72189" y="2380648"/>
            <a:ext cx="3025542"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a:latin typeface="Arial" panose="020B0604020202020204" pitchFamily="34" charset="0"/>
                <a:cs typeface="Arial" panose="020B0604020202020204" pitchFamily="34" charset="0"/>
              </a:rPr>
              <a:t>Mendelian F1 </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hybrid</a:t>
            </a:r>
          </a:p>
        </p:txBody>
      </p:sp>
      <p:sp>
        <p:nvSpPr>
          <p:cNvPr id="8" name="TextBox 7"/>
          <p:cNvSpPr txBox="1"/>
          <p:nvPr/>
        </p:nvSpPr>
        <p:spPr>
          <a:xfrm>
            <a:off x="3285422" y="2380647"/>
            <a:ext cx="2417545"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a:latin typeface="Arial" panose="020B0604020202020204" pitchFamily="34" charset="0"/>
                <a:cs typeface="Arial" panose="020B0604020202020204" pitchFamily="34" charset="0"/>
              </a:rPr>
              <a:t>Heterozygous  at </a:t>
            </a:r>
            <a:r>
              <a:rPr lang="en-GB">
                <a:solidFill>
                  <a:srgbClr val="C00000"/>
                </a:solidFill>
                <a:latin typeface="Arial" panose="020B0604020202020204" pitchFamily="34" charset="0"/>
                <a:cs typeface="Arial" panose="020B0604020202020204" pitchFamily="34" charset="0"/>
              </a:rPr>
              <a:t>N</a:t>
            </a:r>
            <a:r>
              <a:rPr lang="en-GB">
                <a:latin typeface="Arial" panose="020B0604020202020204" pitchFamily="34" charset="0"/>
                <a:cs typeface="Arial" panose="020B0604020202020204" pitchFamily="34" charset="0"/>
              </a:rPr>
              <a:t> or </a:t>
            </a:r>
            <a:r>
              <a:rPr lang="en-GB">
                <a:solidFill>
                  <a:srgbClr val="00B050"/>
                </a:solidFill>
                <a:latin typeface="Arial" panose="020B0604020202020204" pitchFamily="34" charset="0"/>
                <a:cs typeface="Arial" panose="020B0604020202020204" pitchFamily="34" charset="0"/>
              </a:rPr>
              <a:t>M</a:t>
            </a:r>
            <a:r>
              <a:rPr lang="en-GB">
                <a:latin typeface="Arial" panose="020B0604020202020204" pitchFamily="34" charset="0"/>
                <a:cs typeface="Arial" panose="020B0604020202020204" pitchFamily="34" charset="0"/>
              </a:rPr>
              <a:t> loci</a:t>
            </a:r>
          </a:p>
        </p:txBody>
      </p:sp>
      <p:sp>
        <p:nvSpPr>
          <p:cNvPr id="9" name="TextBox 8"/>
          <p:cNvSpPr txBox="1"/>
          <p:nvPr/>
        </p:nvSpPr>
        <p:spPr>
          <a:xfrm>
            <a:off x="72189" y="3227125"/>
            <a:ext cx="3025542" cy="646331"/>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pPr algn="ctr"/>
            <a:r>
              <a:rPr lang="en-GB">
                <a:latin typeface="Arial" panose="020B0604020202020204" pitchFamily="34" charset="0"/>
                <a:cs typeface="Arial" panose="020B0604020202020204" pitchFamily="34" charset="0"/>
              </a:rPr>
              <a:t>Mendelian F∞ </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generation (</a:t>
            </a:r>
            <a:r>
              <a:rPr lang="en-GB" i="1">
                <a:latin typeface="Arial" panose="020B0604020202020204" pitchFamily="34" charset="0"/>
                <a:cs typeface="Arial" panose="020B0604020202020204" pitchFamily="34" charset="0"/>
              </a:rPr>
              <a:t>aka</a:t>
            </a:r>
            <a:r>
              <a:rPr lang="en-GB">
                <a:latin typeface="Arial" panose="020B0604020202020204" pitchFamily="34" charset="0"/>
                <a:cs typeface="Arial" panose="020B0604020202020204" pitchFamily="34" charset="0"/>
              </a:rPr>
              <a:t> RIL)</a:t>
            </a:r>
          </a:p>
        </p:txBody>
      </p:sp>
      <p:sp>
        <p:nvSpPr>
          <p:cNvPr id="10" name="TextBox 9"/>
          <p:cNvSpPr txBox="1"/>
          <p:nvPr/>
        </p:nvSpPr>
        <p:spPr>
          <a:xfrm>
            <a:off x="72189" y="3995542"/>
            <a:ext cx="3025542" cy="646331"/>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pPr algn="ctr"/>
            <a:r>
              <a:rPr lang="en-GB">
                <a:latin typeface="Arial" panose="020B0604020202020204" pitchFamily="34" charset="0"/>
                <a:cs typeface="Arial" panose="020B0604020202020204" pitchFamily="34" charset="0"/>
              </a:rPr>
              <a:t>Mendelian F∞ </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generation (</a:t>
            </a:r>
            <a:r>
              <a:rPr lang="en-GB" i="1">
                <a:latin typeface="Arial" panose="020B0604020202020204" pitchFamily="34" charset="0"/>
                <a:cs typeface="Arial" panose="020B0604020202020204" pitchFamily="34" charset="0"/>
              </a:rPr>
              <a:t>aka</a:t>
            </a:r>
            <a:r>
              <a:rPr lang="en-GB">
                <a:latin typeface="Arial" panose="020B0604020202020204" pitchFamily="34" charset="0"/>
                <a:cs typeface="Arial" panose="020B0604020202020204" pitchFamily="34" charset="0"/>
              </a:rPr>
              <a:t> RIL)</a:t>
            </a:r>
          </a:p>
        </p:txBody>
      </p:sp>
      <p:sp>
        <p:nvSpPr>
          <p:cNvPr id="11" name="TextBox 10"/>
          <p:cNvSpPr txBox="1"/>
          <p:nvPr/>
        </p:nvSpPr>
        <p:spPr>
          <a:xfrm>
            <a:off x="3285421" y="3227124"/>
            <a:ext cx="2417545" cy="646331"/>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pPr algn="ctr"/>
            <a:r>
              <a:rPr lang="en-GB">
                <a:latin typeface="Arial" panose="020B0604020202020204" pitchFamily="34" charset="0"/>
                <a:cs typeface="Arial" panose="020B0604020202020204" pitchFamily="34" charset="0"/>
              </a:rPr>
              <a:t>Segregates at </a:t>
            </a:r>
            <a:r>
              <a:rPr lang="en-GB">
                <a:solidFill>
                  <a:srgbClr val="C00000"/>
                </a:solidFill>
                <a:latin typeface="Arial" panose="020B0604020202020204" pitchFamily="34" charset="0"/>
                <a:cs typeface="Arial" panose="020B0604020202020204" pitchFamily="34" charset="0"/>
              </a:rPr>
              <a:t>N</a:t>
            </a:r>
            <a:r>
              <a:rPr lang="en-GB">
                <a:latin typeface="Arial" panose="020B0604020202020204" pitchFamily="34" charset="0"/>
                <a:cs typeface="Arial" panose="020B0604020202020204" pitchFamily="34" charset="0"/>
              </a:rPr>
              <a:t> or </a:t>
            </a:r>
            <a:br>
              <a:rPr lang="en-GB">
                <a:latin typeface="Arial" panose="020B0604020202020204" pitchFamily="34" charset="0"/>
                <a:cs typeface="Arial" panose="020B0604020202020204" pitchFamily="34" charset="0"/>
              </a:rPr>
            </a:br>
            <a:r>
              <a:rPr lang="en-GB">
                <a:solidFill>
                  <a:srgbClr val="00B050"/>
                </a:solidFill>
                <a:latin typeface="Arial" panose="020B0604020202020204" pitchFamily="34" charset="0"/>
                <a:cs typeface="Arial" panose="020B0604020202020204" pitchFamily="34" charset="0"/>
              </a:rPr>
              <a:t>M</a:t>
            </a:r>
            <a:r>
              <a:rPr lang="en-GB">
                <a:latin typeface="Arial" panose="020B0604020202020204" pitchFamily="34" charset="0"/>
                <a:cs typeface="Arial" panose="020B0604020202020204" pitchFamily="34" charset="0"/>
              </a:rPr>
              <a:t> loci</a:t>
            </a:r>
          </a:p>
        </p:txBody>
      </p:sp>
      <p:sp>
        <p:nvSpPr>
          <p:cNvPr id="12" name="TextBox 11"/>
          <p:cNvSpPr txBox="1"/>
          <p:nvPr/>
        </p:nvSpPr>
        <p:spPr>
          <a:xfrm>
            <a:off x="3285421" y="3985916"/>
            <a:ext cx="2417545" cy="646331"/>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2σ²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from </a:t>
            </a:r>
            <a:r>
              <a:rPr lang="en-GB" dirty="0">
                <a:solidFill>
                  <a:srgbClr val="C00000"/>
                </a:solidFill>
                <a:latin typeface="Arial" panose="020B0604020202020204" pitchFamily="34" charset="0"/>
                <a:cs typeface="Arial" panose="020B0604020202020204" pitchFamily="34" charset="0"/>
              </a:rPr>
              <a:t>N</a:t>
            </a:r>
            <a:r>
              <a:rPr lang="en-GB" dirty="0">
                <a:latin typeface="Arial" panose="020B0604020202020204" pitchFamily="34" charset="0"/>
                <a:cs typeface="Arial" panose="020B0604020202020204" pitchFamily="34" charset="0"/>
              </a:rPr>
              <a:t> or </a:t>
            </a:r>
            <a:br>
              <a:rPr lang="en-GB" dirty="0">
                <a:latin typeface="Arial" panose="020B0604020202020204" pitchFamily="34" charset="0"/>
                <a:cs typeface="Arial" panose="020B0604020202020204" pitchFamily="34" charset="0"/>
              </a:rPr>
            </a:br>
            <a:r>
              <a:rPr lang="en-GB" dirty="0">
                <a:solidFill>
                  <a:srgbClr val="00B050"/>
                </a:solidFill>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loci</a:t>
            </a:r>
          </a:p>
        </p:txBody>
      </p:sp>
      <mc:AlternateContent xmlns:mc="http://schemas.openxmlformats.org/markup-compatibility/2006" xmlns:a14="http://schemas.microsoft.com/office/drawing/2010/main">
        <mc:Choice Requires="a14">
          <p:sp>
            <p:nvSpPr>
              <p:cNvPr id="13" name="TextBox 12"/>
              <p:cNvSpPr txBox="1"/>
              <p:nvPr/>
            </p:nvSpPr>
            <p:spPr>
              <a:xfrm>
                <a:off x="5818472" y="1307850"/>
                <a:ext cx="6333422" cy="340144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Given a trait and M loci ‚for‘ this trait (</a:t>
                </a:r>
                <a:r>
                  <a:rPr lang="en-GB" dirty="0">
                    <a:solidFill>
                      <a:srgbClr val="00B050"/>
                    </a:solidFill>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&gt;</a:t>
                </a:r>
                <a:r>
                  <a:rPr lang="en-GB" dirty="0">
                    <a:solidFill>
                      <a:srgbClr val="C00000"/>
                    </a:solidFill>
                    <a:latin typeface="Arial" panose="020B0604020202020204" pitchFamily="34" charset="0"/>
                    <a:cs typeface="Arial" panose="020B0604020202020204" pitchFamily="34" charset="0"/>
                  </a:rPr>
                  <a:t>N</a:t>
                </a:r>
                <a:r>
                  <a:rPr lang="en-GB" dirty="0">
                    <a:latin typeface="Arial" panose="020B0604020202020204" pitchFamily="34" charset="0"/>
                    <a:cs typeface="Arial" panose="020B0604020202020204" pitchFamily="34" charset="0"/>
                  </a:rPr>
                  <a:t>); let all loci segregate with a=1. Then </a:t>
                </a:r>
                <a:r>
                  <a:rPr lang="en-GB" dirty="0">
                    <a:solidFill>
                      <a:srgbClr val="0000FF"/>
                    </a:solidFill>
                    <a:latin typeface="Arial" panose="020B0604020202020204" pitchFamily="34" charset="0"/>
                    <a:cs typeface="Arial" panose="020B0604020202020204" pitchFamily="34" charset="0"/>
                  </a:rPr>
                  <a:t>σ²</a:t>
                </a:r>
                <a:r>
                  <a:rPr lang="en-GB" baseline="-25000" dirty="0">
                    <a:solidFill>
                      <a:srgbClr val="0000FF"/>
                    </a:solidFill>
                    <a:latin typeface="Arial" panose="020B0604020202020204" pitchFamily="34" charset="0"/>
                    <a:cs typeface="Arial" panose="020B0604020202020204" pitchFamily="34" charset="0"/>
                  </a:rPr>
                  <a:t>G</a:t>
                </a:r>
                <a:r>
                  <a:rPr lang="en-GB" dirty="0">
                    <a:solidFill>
                      <a:srgbClr val="0000FF"/>
                    </a:solidFill>
                    <a:latin typeface="Arial" panose="020B0604020202020204" pitchFamily="34" charset="0"/>
                    <a:cs typeface="Arial" panose="020B0604020202020204" pitchFamily="34" charset="0"/>
                  </a:rPr>
                  <a:t> =2σ²</a:t>
                </a:r>
                <a:r>
                  <a:rPr lang="en-GB" baseline="-25000" dirty="0">
                    <a:solidFill>
                      <a:srgbClr val="0000FF"/>
                    </a:solidFill>
                    <a:latin typeface="Arial" panose="020B0604020202020204" pitchFamily="34" charset="0"/>
                    <a:cs typeface="Arial" panose="020B0604020202020204" pitchFamily="34" charset="0"/>
                  </a:rPr>
                  <a:t>A</a:t>
                </a:r>
                <a:r>
                  <a:rPr lang="en-GB" dirty="0">
                    <a:solidFill>
                      <a:srgbClr val="0000FF"/>
                    </a:solidFill>
                    <a:latin typeface="Arial" panose="020B0604020202020204" pitchFamily="34" charset="0"/>
                    <a:cs typeface="Arial" panose="020B0604020202020204" pitchFamily="34" charset="0"/>
                  </a:rPr>
                  <a:t> =1 </a:t>
                </a:r>
                <a:r>
                  <a:rPr lang="en-GB" dirty="0">
                    <a:latin typeface="Arial" panose="020B0604020202020204" pitchFamily="34" charset="0"/>
                    <a:cs typeface="Arial" panose="020B0604020202020204" pitchFamily="34" charset="0"/>
                  </a:rPr>
                  <a:t>for each locus.</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solidFill>
                      <a:srgbClr val="C00000"/>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a cross (parents differ only at </a:t>
                </a:r>
                <a:r>
                  <a:rPr lang="en-GB" dirty="0">
                    <a:solidFill>
                      <a:srgbClr val="C00000"/>
                    </a:solidFill>
                    <a:latin typeface="Arial" panose="020B0604020202020204" pitchFamily="34" charset="0"/>
                    <a:cs typeface="Arial" panose="020B0604020202020204" pitchFamily="34" charset="0"/>
                  </a:rPr>
                  <a:t>N</a:t>
                </a:r>
                <a:r>
                  <a:rPr lang="en-GB" dirty="0">
                    <a:latin typeface="Arial" panose="020B0604020202020204" pitchFamily="34" charset="0"/>
                    <a:cs typeface="Arial" panose="020B0604020202020204" pitchFamily="34" charset="0"/>
                  </a:rPr>
                  <a:t> loci) gives a genetic variance between its RIL σ²</a:t>
                </a:r>
                <a:r>
                  <a:rPr lang="en-GB" baseline="-25000" dirty="0">
                    <a:latin typeface="Arial" panose="020B0604020202020204" pitchFamily="34" charset="0"/>
                    <a:cs typeface="Arial" panose="020B0604020202020204" pitchFamily="34" charset="0"/>
                  </a:rPr>
                  <a:t>G(RILs)</a:t>
                </a:r>
                <a:r>
                  <a:rPr lang="en-GB" dirty="0">
                    <a:latin typeface="Arial" panose="020B0604020202020204" pitchFamily="34" charset="0"/>
                    <a:cs typeface="Arial" panose="020B0604020202020204" pitchFamily="34" charset="0"/>
                  </a:rPr>
                  <a:t> = 2σ²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 </a:t>
                </a:r>
                <a:r>
                  <a:rPr lang="en-GB" dirty="0">
                    <a:solidFill>
                      <a:srgbClr val="C00000"/>
                    </a:solidFill>
                    <a:latin typeface="Arial" panose="020B0604020202020204" pitchFamily="34" charset="0"/>
                    <a:cs typeface="Arial" panose="020B0604020202020204" pitchFamily="34" charset="0"/>
                  </a:rPr>
                  <a:t>N</a:t>
                </a:r>
                <a:r>
                  <a:rPr lang="en-GB" dirty="0">
                    <a:latin typeface="Arial" panose="020B0604020202020204" pitchFamily="34" charset="0"/>
                    <a:cs typeface="Arial" panose="020B0604020202020204" pitchFamily="34" charset="0"/>
                  </a:rPr>
                  <a:t> ∙ 2 ∙  </a:t>
                </a:r>
                <a14:m>
                  <m:oMath xmlns:m="http://schemas.openxmlformats.org/officeDocument/2006/math">
                    <m:f>
                      <m:fPr>
                        <m:type m:val="skw"/>
                        <m:ctrlPr>
                          <a:rPr lang="en-GB" sz="2000" i="1">
                            <a:latin typeface="Cambria Math" panose="02040503050406030204" pitchFamily="18" charset="0"/>
                          </a:rPr>
                        </m:ctrlPr>
                      </m:fPr>
                      <m:num>
                        <m:r>
                          <m:rPr>
                            <m:sty m:val="p"/>
                          </m:rPr>
                          <a:rPr lang="en-GB" sz="2000" i="0" smtClean="0">
                            <a:latin typeface="Cambria Math" panose="02040503050406030204" pitchFamily="18" charset="0"/>
                          </a:rPr>
                          <m:t>a</m:t>
                        </m:r>
                        <m:r>
                          <a:rPr lang="en-GB" sz="2000" i="0" smtClean="0">
                            <a:latin typeface="Cambria Math" panose="02040503050406030204" pitchFamily="18" charset="0"/>
                          </a:rPr>
                          <m:t>²</m:t>
                        </m:r>
                      </m:num>
                      <m:den>
                        <m:r>
                          <a:rPr lang="en-GB" sz="2000" i="0" smtClean="0">
                            <a:latin typeface="Cambria Math" panose="02040503050406030204" pitchFamily="18" charset="0"/>
                          </a:rPr>
                          <m:t>2</m:t>
                        </m:r>
                      </m:den>
                    </m:f>
                    <m:r>
                      <a:rPr lang="en-GB" sz="2000" i="0" smtClean="0">
                        <a:latin typeface="Cambria Math" panose="02040503050406030204" pitchFamily="18" charset="0"/>
                      </a:rPr>
                      <m:t>   </m:t>
                    </m:r>
                  </m:oMath>
                </a14:m>
                <a:r>
                  <a:rPr lang="en-GB" dirty="0">
                    <a:latin typeface="Arial" panose="020B0604020202020204" pitchFamily="34" charset="0"/>
                    <a:cs typeface="Arial" panose="020B0604020202020204" pitchFamily="34" charset="0"/>
                  </a:rPr>
                  <a:t>= </a:t>
                </a:r>
                <a:r>
                  <a:rPr lang="en-GB" dirty="0">
                    <a:solidFill>
                      <a:srgbClr val="C00000"/>
                    </a:solidFill>
                    <a:latin typeface="Arial" panose="020B0604020202020204" pitchFamily="34" charset="0"/>
                    <a:cs typeface="Arial" panose="020B0604020202020204" pitchFamily="34" charset="0"/>
                  </a:rPr>
                  <a:t>N</a:t>
                </a:r>
                <a:endParaRPr lang="en-GB" sz="400" dirty="0">
                  <a:solidFill>
                    <a:srgbClr val="C00000"/>
                  </a:solidFill>
                  <a:latin typeface="Arial" panose="020B0604020202020204" pitchFamily="34" charset="0"/>
                  <a:cs typeface="Arial" panose="020B0604020202020204" pitchFamily="34" charset="0"/>
                </a:endParaRPr>
              </a:p>
              <a:p>
                <a:endParaRPr lang="en-GB" sz="400" dirty="0">
                  <a:latin typeface="Arial" panose="020B0604020202020204" pitchFamily="34" charset="0"/>
                  <a:cs typeface="Arial" panose="020B0604020202020204" pitchFamily="34" charset="0"/>
                </a:endParaRPr>
              </a:p>
              <a:p>
                <a:r>
                  <a:rPr lang="en-GB" dirty="0">
                    <a:solidFill>
                      <a:srgbClr val="00B050"/>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a cross where parents differ all </a:t>
                </a:r>
                <a:r>
                  <a:rPr lang="en-GB" dirty="0">
                    <a:solidFill>
                      <a:srgbClr val="00B050"/>
                    </a:solidFill>
                    <a:latin typeface="Arial" panose="020B0604020202020204" pitchFamily="34" charset="0"/>
                    <a:cs typeface="Arial" panose="020B0604020202020204" pitchFamily="34" charset="0"/>
                  </a:rPr>
                  <a:t>M </a:t>
                </a:r>
                <a:r>
                  <a:rPr lang="en-GB" dirty="0">
                    <a:latin typeface="Arial" panose="020B0604020202020204" pitchFamily="34" charset="0"/>
                    <a:cs typeface="Arial" panose="020B0604020202020204" pitchFamily="34" charset="0"/>
                  </a:rPr>
                  <a:t>loci gives a genetic variance between its RIL σ²</a:t>
                </a:r>
                <a:r>
                  <a:rPr lang="en-GB" baseline="-25000" dirty="0">
                    <a:latin typeface="Arial" panose="020B0604020202020204" pitchFamily="34" charset="0"/>
                    <a:cs typeface="Arial" panose="020B0604020202020204" pitchFamily="34" charset="0"/>
                  </a:rPr>
                  <a:t>G(RILs)</a:t>
                </a:r>
                <a:r>
                  <a:rPr lang="en-GB" dirty="0">
                    <a:latin typeface="Arial" panose="020B0604020202020204" pitchFamily="34" charset="0"/>
                    <a:cs typeface="Arial" panose="020B0604020202020204" pitchFamily="34" charset="0"/>
                  </a:rPr>
                  <a:t> =2σ²</a:t>
                </a:r>
                <a:r>
                  <a:rPr lang="en-GB" baseline="-25000" dirty="0">
                    <a:latin typeface="Arial" panose="020B0604020202020204" pitchFamily="34" charset="0"/>
                    <a:cs typeface="Arial" panose="020B0604020202020204" pitchFamily="34" charset="0"/>
                  </a:rPr>
                  <a:t>A</a:t>
                </a:r>
                <a:r>
                  <a:rPr lang="en-GB" dirty="0">
                    <a:latin typeface="Arial" panose="020B0604020202020204" pitchFamily="34" charset="0"/>
                    <a:cs typeface="Arial" panose="020B0604020202020204" pitchFamily="34" charset="0"/>
                  </a:rPr>
                  <a:t> = </a:t>
                </a:r>
                <a:r>
                  <a:rPr lang="en-GB" dirty="0">
                    <a:solidFill>
                      <a:srgbClr val="00B050"/>
                    </a:solidFill>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 2 ∙  </a:t>
                </a:r>
                <a14:m>
                  <m:oMath xmlns:m="http://schemas.openxmlformats.org/officeDocument/2006/math">
                    <m:f>
                      <m:fPr>
                        <m:type m:val="skw"/>
                        <m:ctrlPr>
                          <a:rPr lang="en-GB" sz="2000" i="1">
                            <a:latin typeface="Cambria Math" panose="02040503050406030204" pitchFamily="18" charset="0"/>
                          </a:rPr>
                        </m:ctrlPr>
                      </m:fPr>
                      <m:num>
                        <m:r>
                          <m:rPr>
                            <m:sty m:val="p"/>
                          </m:rPr>
                          <a:rPr lang="en-GB" sz="2000" smtClean="0">
                            <a:latin typeface="Cambria Math" panose="02040503050406030204" pitchFamily="18" charset="0"/>
                          </a:rPr>
                          <m:t>a</m:t>
                        </m:r>
                        <m:r>
                          <a:rPr lang="en-GB" sz="2000" smtClean="0">
                            <a:latin typeface="Cambria Math" panose="02040503050406030204" pitchFamily="18" charset="0"/>
                          </a:rPr>
                          <m:t>²</m:t>
                        </m:r>
                      </m:num>
                      <m:den>
                        <m:r>
                          <a:rPr lang="en-GB" sz="2000" smtClean="0">
                            <a:latin typeface="Cambria Math" panose="02040503050406030204" pitchFamily="18" charset="0"/>
                          </a:rPr>
                          <m:t>2</m:t>
                        </m:r>
                      </m:den>
                    </m:f>
                    <m:r>
                      <a:rPr lang="en-GB" sz="2000" smtClean="0">
                        <a:latin typeface="Cambria Math" panose="02040503050406030204" pitchFamily="18" charset="0"/>
                      </a:rPr>
                      <m:t> </m:t>
                    </m:r>
                  </m:oMath>
                </a14:m>
                <a:r>
                  <a:rPr lang="en-GB" dirty="0">
                    <a:latin typeface="Arial" panose="020B0604020202020204" pitchFamily="34" charset="0"/>
                    <a:cs typeface="Arial" panose="020B0604020202020204" pitchFamily="34" charset="0"/>
                  </a:rPr>
                  <a:t> = </a:t>
                </a:r>
                <a:r>
                  <a:rPr lang="en-GB" dirty="0">
                    <a:solidFill>
                      <a:srgbClr val="00B050"/>
                    </a:solidFill>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Given e.g. a masking variance σ²</a:t>
                </a:r>
                <a:r>
                  <a:rPr lang="en-GB" baseline="-25000" dirty="0">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per segregating locus of </a:t>
                </a:r>
                <a:r>
                  <a:rPr lang="en-GB" dirty="0">
                    <a:solidFill>
                      <a:srgbClr val="0000FF"/>
                    </a:solidFill>
                    <a:latin typeface="Arial" panose="020B0604020202020204" pitchFamily="34" charset="0"/>
                    <a:cs typeface="Arial" panose="020B0604020202020204" pitchFamily="34" charset="0"/>
                  </a:rPr>
                  <a:t>σ²</a:t>
                </a:r>
                <a:r>
                  <a:rPr lang="en-GB" baseline="-25000" dirty="0">
                    <a:solidFill>
                      <a:srgbClr val="0000FF"/>
                    </a:solidFill>
                    <a:latin typeface="Arial" panose="020B0604020202020204" pitchFamily="34" charset="0"/>
                    <a:cs typeface="Arial" panose="020B0604020202020204" pitchFamily="34" charset="0"/>
                  </a:rPr>
                  <a:t>M</a:t>
                </a:r>
                <a:r>
                  <a:rPr lang="en-GB" dirty="0">
                    <a:solidFill>
                      <a:srgbClr val="0000FF"/>
                    </a:solidFill>
                    <a:latin typeface="Arial" panose="020B0604020202020204" pitchFamily="34" charset="0"/>
                    <a:cs typeface="Arial" panose="020B0604020202020204" pitchFamily="34" charset="0"/>
                  </a:rPr>
                  <a:t> = 2</a:t>
                </a:r>
                <a:r>
                  <a:rPr lang="en-GB" dirty="0">
                    <a:latin typeface="Arial" panose="020B0604020202020204" pitchFamily="34" charset="0"/>
                    <a:cs typeface="Arial" panose="020B0604020202020204" pitchFamily="34" charset="0"/>
                  </a:rPr>
                  <a:t>, we have per locus h² = 1 /(1+2) = 1/3 </a:t>
                </a:r>
              </a:p>
              <a:p>
                <a:r>
                  <a:rPr lang="en-GB" dirty="0">
                    <a:solidFill>
                      <a:srgbClr val="C00000"/>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 </a:t>
                </a:r>
                <a:r>
                  <a:rPr lang="en-GB" dirty="0">
                    <a:solidFill>
                      <a:srgbClr val="C00000"/>
                    </a:solidFill>
                    <a:latin typeface="Arial" panose="020B0604020202020204" pitchFamily="34" charset="0"/>
                    <a:cs typeface="Arial" panose="020B0604020202020204" pitchFamily="34" charset="0"/>
                  </a:rPr>
                  <a:t>N</a:t>
                </a:r>
                <a:r>
                  <a:rPr lang="en-GB" dirty="0">
                    <a:latin typeface="Arial" panose="020B0604020202020204" pitchFamily="34" charset="0"/>
                    <a:cs typeface="Arial" panose="020B0604020202020204" pitchFamily="34" charset="0"/>
                  </a:rPr>
                  <a:t>, σ²</a:t>
                </a:r>
                <a:r>
                  <a:rPr lang="en-GB" baseline="-25000" dirty="0">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 2</a:t>
                </a:r>
                <a:r>
                  <a:rPr lang="en-GB" dirty="0">
                    <a:solidFill>
                      <a:srgbClr val="C00000"/>
                    </a:solidFill>
                    <a:latin typeface="Arial" panose="020B0604020202020204" pitchFamily="34" charset="0"/>
                    <a:cs typeface="Arial" panose="020B0604020202020204" pitchFamily="34" charset="0"/>
                  </a:rPr>
                  <a:t>N</a:t>
                </a:r>
                <a:r>
                  <a:rPr lang="en-GB" dirty="0">
                    <a:latin typeface="Arial" panose="020B0604020202020204" pitchFamily="34" charset="0"/>
                    <a:cs typeface="Arial" panose="020B0604020202020204" pitchFamily="34" charset="0"/>
                  </a:rPr>
                  <a:t>; 	h² = N/(N+2N)  = </a:t>
                </a:r>
                <a:r>
                  <a:rPr lang="en-GB" dirty="0">
                    <a:solidFill>
                      <a:srgbClr val="C00000"/>
                    </a:solidFill>
                    <a:latin typeface="Arial" panose="020B0604020202020204" pitchFamily="34" charset="0"/>
                    <a:cs typeface="Arial" panose="020B0604020202020204" pitchFamily="34" charset="0"/>
                  </a:rPr>
                  <a:t>1/3 </a:t>
                </a:r>
                <a:r>
                  <a:rPr lang="en-GB" dirty="0">
                    <a:latin typeface="Arial" panose="020B0604020202020204" pitchFamily="34" charset="0"/>
                    <a:cs typeface="Arial" panose="020B0604020202020204" pitchFamily="34" charset="0"/>
                  </a:rPr>
                  <a:t>   </a:t>
                </a:r>
              </a:p>
              <a:p>
                <a:r>
                  <a:rPr lang="en-GB" dirty="0">
                    <a:solidFill>
                      <a:srgbClr val="00B050"/>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 = </a:t>
                </a:r>
                <a:r>
                  <a:rPr lang="en-GB" dirty="0">
                    <a:solidFill>
                      <a:srgbClr val="00B050"/>
                    </a:solidFill>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σ²</a:t>
                </a:r>
                <a:r>
                  <a:rPr lang="en-GB" baseline="-25000" dirty="0">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 2</a:t>
                </a:r>
                <a:r>
                  <a:rPr lang="en-GB" dirty="0">
                    <a:solidFill>
                      <a:srgbClr val="00B050"/>
                    </a:solidFill>
                    <a:latin typeface="Arial" panose="020B0604020202020204" pitchFamily="34" charset="0"/>
                    <a:cs typeface="Arial" panose="020B0604020202020204" pitchFamily="34" charset="0"/>
                  </a:rPr>
                  <a:t>M</a:t>
                </a:r>
                <a:r>
                  <a:rPr lang="en-GB" dirty="0">
                    <a:latin typeface="Arial" panose="020B0604020202020204" pitchFamily="34" charset="0"/>
                    <a:cs typeface="Arial" panose="020B0604020202020204" pitchFamily="34" charset="0"/>
                  </a:rPr>
                  <a:t>; 	h² = M/(M+2M) = </a:t>
                </a:r>
                <a:r>
                  <a:rPr lang="en-GB" dirty="0">
                    <a:solidFill>
                      <a:srgbClr val="00B050"/>
                    </a:solidFill>
                    <a:latin typeface="Arial" panose="020B0604020202020204" pitchFamily="34" charset="0"/>
                    <a:cs typeface="Arial" panose="020B0604020202020204" pitchFamily="34" charset="0"/>
                  </a:rPr>
                  <a:t>1/3</a:t>
                </a:r>
                <a:endParaRPr lang="en-GB" sz="1200" dirty="0">
                  <a:latin typeface="Arial" panose="020B0604020202020204" pitchFamily="34" charset="0"/>
                  <a:cs typeface="Arial" panose="020B0604020202020204" pitchFamily="34"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5818472" y="1307850"/>
                <a:ext cx="6333422" cy="3401444"/>
              </a:xfrm>
              <a:prstGeom prst="rect">
                <a:avLst/>
              </a:prstGeom>
              <a:blipFill>
                <a:blip r:embed="rId2"/>
                <a:stretch>
                  <a:fillRect/>
                </a:stretch>
              </a:blipFill>
              <a:effectLst>
                <a:outerShdw blurRad="50800" dist="38100" dir="2700000" algn="tl" rotWithShape="0">
                  <a:prstClr val="black">
                    <a:alpha val="40000"/>
                  </a:prstClr>
                </a:outerShdw>
              </a:effectLst>
            </p:spPr>
            <p:txBody>
              <a:bodyPr/>
              <a:lstStyle/>
              <a:p>
                <a:r>
                  <a:rPr lang="de-DE">
                    <a:noFill/>
                  </a:rPr>
                  <a:t> </a:t>
                </a:r>
              </a:p>
            </p:txBody>
          </p:sp>
        </mc:Fallback>
      </mc:AlternateContent>
      <p:sp>
        <p:nvSpPr>
          <p:cNvPr id="2" name="Textfeld 5"/>
          <p:cNvSpPr txBox="1"/>
          <p:nvPr/>
        </p:nvSpPr>
        <p:spPr>
          <a:xfrm>
            <a:off x="11303139" y="4180208"/>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26</a:t>
            </a:fld>
            <a:endParaRPr lang="en-GB" sz="2400">
              <a:latin typeface="Arial" panose="020B0604020202020204" pitchFamily="34" charset="0"/>
              <a:cs typeface="Arial" panose="020B0604020202020204" pitchFamily="34" charset="0"/>
            </a:endParaRPr>
          </a:p>
        </p:txBody>
      </p:sp>
      <p:pic>
        <p:nvPicPr>
          <p:cNvPr id="16" name="Picture 15"/>
          <p:cNvPicPr>
            <a:picLocks noChangeAspect="1"/>
          </p:cNvPicPr>
          <p:nvPr/>
        </p:nvPicPr>
        <p:blipFill>
          <a:blip r:embed="rId3"/>
          <a:stretch>
            <a:fillRect/>
          </a:stretch>
        </p:blipFill>
        <p:spPr>
          <a:xfrm>
            <a:off x="72188" y="4890096"/>
            <a:ext cx="4624578" cy="1803845"/>
          </a:xfrm>
          <a:prstGeom prst="rect">
            <a:avLst/>
          </a:prstGeom>
          <a:effectLst>
            <a:outerShdw blurRad="50800" dist="38100" dir="2700000" algn="tl" rotWithShape="0">
              <a:prstClr val="black">
                <a:alpha val="40000"/>
              </a:prstClr>
            </a:outerShdw>
          </a:effectLst>
        </p:spPr>
      </p:pic>
      <mc:AlternateContent xmlns:mc="http://schemas.openxmlformats.org/markup-compatibility/2006" xmlns:a14="http://schemas.microsoft.com/office/drawing/2010/main">
        <mc:Choice Requires="a14">
          <p:sp>
            <p:nvSpPr>
              <p:cNvPr id="17" name="TextBox 16"/>
              <p:cNvSpPr txBox="1"/>
              <p:nvPr/>
            </p:nvSpPr>
            <p:spPr>
              <a:xfrm>
                <a:off x="4793320" y="4870429"/>
                <a:ext cx="7358573" cy="178042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Seemingly, gain from selection, with same selection intensity, depends only on the genetic SD available in the array of RILs, which is  … </a:t>
                </a:r>
              </a:p>
              <a:p>
                <a:r>
                  <a:rPr lang="en-GB">
                    <a:solidFill>
                      <a:srgbClr val="C00000"/>
                    </a:solidFill>
                    <a:latin typeface="Arial" panose="020B0604020202020204" pitchFamily="34" charset="0"/>
                    <a:cs typeface="Arial" panose="020B0604020202020204" pitchFamily="34" charset="0"/>
                  </a:rPr>
                  <a:t>● </a:t>
                </a:r>
                <a:r>
                  <a:rPr lang="en-GB">
                    <a:latin typeface="Arial" panose="020B0604020202020204" pitchFamily="34" charset="0"/>
                    <a:cs typeface="Arial" panose="020B0604020202020204" pitchFamily="34" charset="0"/>
                  </a:rPr>
                  <a:t>σ</a:t>
                </a:r>
                <a:r>
                  <a:rPr lang="en-GB" baseline="-25000">
                    <a:latin typeface="Arial" panose="020B0604020202020204" pitchFamily="34" charset="0"/>
                    <a:cs typeface="Arial" panose="020B0604020202020204" pitchFamily="34" charset="0"/>
                  </a:rPr>
                  <a:t>G</a:t>
                </a:r>
                <a:r>
                  <a:rPr lang="en-GB">
                    <a:latin typeface="Arial" panose="020B0604020202020204" pitchFamily="34" charset="0"/>
                    <a:cs typeface="Arial" panose="020B0604020202020204" pitchFamily="34" charset="0"/>
                  </a:rPr>
                  <a:t> = </a:t>
                </a:r>
                <a:r>
                  <a:rPr lang="en-GB">
                    <a:solidFill>
                      <a:srgbClr val="C00000"/>
                    </a:solidFill>
                    <a:latin typeface="Arial" panose="020B0604020202020204" pitchFamily="34" charset="0"/>
                    <a:cs typeface="Arial" panose="020B0604020202020204" pitchFamily="34" charset="0"/>
                  </a:rPr>
                  <a:t> </a:t>
                </a:r>
                <a14:m>
                  <m:oMath xmlns:m="http://schemas.openxmlformats.org/officeDocument/2006/math">
                    <m:rad>
                      <m:radPr>
                        <m:degHide m:val="on"/>
                        <m:ctrlPr>
                          <a:rPr lang="en-GB" i="1">
                            <a:solidFill>
                              <a:srgbClr val="C00000"/>
                            </a:solidFill>
                            <a:latin typeface="Cambria Math" panose="02040503050406030204" pitchFamily="18" charset="0"/>
                            <a:cs typeface="Arial" panose="020B0604020202020204" pitchFamily="34" charset="0"/>
                          </a:rPr>
                        </m:ctrlPr>
                      </m:radPr>
                      <m:deg/>
                      <m:e>
                        <m:r>
                          <m:rPr>
                            <m:sty m:val="p"/>
                          </m:rPr>
                          <a:rPr lang="en-GB" smtClean="0">
                            <a:solidFill>
                              <a:srgbClr val="C00000"/>
                            </a:solidFill>
                            <a:latin typeface="Cambria Math" panose="02040503050406030204" pitchFamily="18" charset="0"/>
                            <a:cs typeface="Arial" panose="020B0604020202020204" pitchFamily="34" charset="0"/>
                          </a:rPr>
                          <m:t>N</m:t>
                        </m:r>
                      </m:e>
                    </m:rad>
                  </m:oMath>
                </a14:m>
                <a:r>
                  <a:rPr lang="en-GB">
                    <a:latin typeface="Arial" panose="020B0604020202020204" pitchFamily="34" charset="0"/>
                    <a:cs typeface="Arial" panose="020B0604020202020204" pitchFamily="34" charset="0"/>
                  </a:rPr>
                  <a:t> </a:t>
                </a:r>
                <a:r>
                  <a:rPr lang="en-GB">
                    <a:solidFill>
                      <a:srgbClr val="C00000"/>
                    </a:solidFill>
                    <a:latin typeface="Arial" panose="020B0604020202020204" pitchFamily="34" charset="0"/>
                    <a:cs typeface="Arial" panose="020B0604020202020204" pitchFamily="34" charset="0"/>
                  </a:rPr>
                  <a:t>   </a:t>
                </a:r>
                <a:r>
                  <a:rPr lang="en-GB">
                    <a:solidFill>
                      <a:srgbClr val="00B050"/>
                    </a:solidFill>
                    <a:latin typeface="Arial" panose="020B0604020202020204" pitchFamily="34" charset="0"/>
                    <a:cs typeface="Arial" panose="020B0604020202020204" pitchFamily="34" charset="0"/>
                  </a:rPr>
                  <a:t>●</a:t>
                </a:r>
                <a:r>
                  <a:rPr lang="en-GB">
                    <a:solidFill>
                      <a:srgbClr val="C00000"/>
                    </a:solidFill>
                    <a:latin typeface="Arial" panose="020B0604020202020204" pitchFamily="34" charset="0"/>
                    <a:cs typeface="Arial" panose="020B0604020202020204" pitchFamily="34" charset="0"/>
                  </a:rPr>
                  <a:t> </a:t>
                </a:r>
                <a:r>
                  <a:rPr lang="en-GB">
                    <a:latin typeface="Arial" panose="020B0604020202020204" pitchFamily="34" charset="0"/>
                    <a:cs typeface="Arial" panose="020B0604020202020204" pitchFamily="34" charset="0"/>
                  </a:rPr>
                  <a:t>σ</a:t>
                </a:r>
                <a:r>
                  <a:rPr lang="en-GB" baseline="-25000">
                    <a:latin typeface="Arial" panose="020B0604020202020204" pitchFamily="34" charset="0"/>
                    <a:cs typeface="Arial" panose="020B0604020202020204" pitchFamily="34" charset="0"/>
                  </a:rPr>
                  <a:t>G</a:t>
                </a:r>
                <a:r>
                  <a:rPr lang="en-GB">
                    <a:latin typeface="Arial" panose="020B0604020202020204" pitchFamily="34" charset="0"/>
                    <a:cs typeface="Arial" panose="020B0604020202020204" pitchFamily="34" charset="0"/>
                  </a:rPr>
                  <a:t> = </a:t>
                </a:r>
                <a:r>
                  <a:rPr lang="en-GB">
                    <a:solidFill>
                      <a:srgbClr val="C00000"/>
                    </a:solidFill>
                    <a:latin typeface="Arial" panose="020B0604020202020204" pitchFamily="34" charset="0"/>
                    <a:cs typeface="Arial" panose="020B0604020202020204" pitchFamily="34" charset="0"/>
                  </a:rPr>
                  <a:t> </a:t>
                </a:r>
                <a14:m>
                  <m:oMath xmlns:m="http://schemas.openxmlformats.org/officeDocument/2006/math">
                    <m:rad>
                      <m:radPr>
                        <m:degHide m:val="on"/>
                        <m:ctrlPr>
                          <a:rPr lang="en-GB" i="1">
                            <a:latin typeface="Cambria Math" panose="02040503050406030204" pitchFamily="18" charset="0"/>
                          </a:rPr>
                        </m:ctrlPr>
                      </m:radPr>
                      <m:deg/>
                      <m:e>
                        <m:r>
                          <m:rPr>
                            <m:sty m:val="p"/>
                          </m:rPr>
                          <a:rPr lang="en-GB" smtClean="0">
                            <a:solidFill>
                              <a:srgbClr val="00B050"/>
                            </a:solidFill>
                            <a:latin typeface="Cambria Math" panose="02040503050406030204" pitchFamily="18" charset="0"/>
                          </a:rPr>
                          <m:t>M</m:t>
                        </m:r>
                      </m:e>
                    </m:rad>
                  </m:oMath>
                </a14:m>
                <a:r>
                  <a:rPr lang="en-GB">
                    <a:latin typeface="Arial" panose="020B0604020202020204" pitchFamily="34" charset="0"/>
                    <a:cs typeface="Arial" panose="020B0604020202020204" pitchFamily="34" charset="0"/>
                  </a:rPr>
                  <a:t> ;  Ratio of the gains is, hence, </a:t>
                </a:r>
                <a14:m>
                  <m:oMath xmlns:m="http://schemas.openxmlformats.org/officeDocument/2006/math">
                    <m:rad>
                      <m:radPr>
                        <m:degHide m:val="on"/>
                        <m:ctrlPr>
                          <a:rPr lang="en-GB" i="1">
                            <a:latin typeface="Cambria Math" panose="02040503050406030204" pitchFamily="18" charset="0"/>
                          </a:rPr>
                        </m:ctrlPr>
                      </m:radPr>
                      <m:deg/>
                      <m:e>
                        <m:r>
                          <m:rPr>
                            <m:sty m:val="p"/>
                          </m:rPr>
                          <a:rPr lang="en-GB" smtClean="0">
                            <a:latin typeface="Cambria Math" panose="02040503050406030204" pitchFamily="18" charset="0"/>
                          </a:rPr>
                          <m:t>N</m:t>
                        </m:r>
                      </m:e>
                    </m:rad>
                  </m:oMath>
                </a14:m>
                <a:r>
                  <a:rPr lang="en-GB">
                    <a:latin typeface="Arial" panose="020B0604020202020204" pitchFamily="34" charset="0"/>
                    <a:cs typeface="Arial" panose="020B0604020202020204" pitchFamily="34" charset="0"/>
                  </a:rPr>
                  <a:t> / </a:t>
                </a:r>
                <a14:m>
                  <m:oMath xmlns:m="http://schemas.openxmlformats.org/officeDocument/2006/math">
                    <m:rad>
                      <m:radPr>
                        <m:degHide m:val="on"/>
                        <m:ctrlPr>
                          <a:rPr lang="en-GB" i="1">
                            <a:latin typeface="Cambria Math" panose="02040503050406030204" pitchFamily="18" charset="0"/>
                          </a:rPr>
                        </m:ctrlPr>
                      </m:radPr>
                      <m:deg/>
                      <m:e>
                        <m:r>
                          <m:rPr>
                            <m:sty m:val="p"/>
                          </m:rPr>
                          <a:rPr lang="en-GB" smtClean="0">
                            <a:latin typeface="Cambria Math" panose="02040503050406030204" pitchFamily="18" charset="0"/>
                          </a:rPr>
                          <m:t>M</m:t>
                        </m:r>
                      </m:e>
                    </m:rad>
                  </m:oMath>
                </a14:m>
                <a:r>
                  <a:rPr lang="en-GB">
                    <a:latin typeface="Arial" panose="020B0604020202020204" pitchFamily="34" charset="0"/>
                    <a:cs typeface="Arial" panose="020B0604020202020204" pitchFamily="34" charset="0"/>
                  </a:rPr>
                  <a:t> ; </a:t>
                </a: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directly depending on the parental distances. </a:t>
                </a:r>
              </a:p>
              <a:p>
                <a:r>
                  <a:rPr lang="en-GB">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higher the parental distance, the higher the gain from selection (all else being same). What a stunningly simple, easy message!</a:t>
                </a:r>
                <a:endParaRPr lang="en-GB">
                  <a:effectLst>
                    <a:outerShdw blurRad="38100" dist="38100" dir="2700000" algn="tl">
                      <a:srgbClr val="000000">
                        <a:alpha val="43137"/>
                      </a:srgbClr>
                    </a:outerShdw>
                  </a:effectLst>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4793320" y="4870429"/>
                <a:ext cx="7358573" cy="1780424"/>
              </a:xfrm>
              <a:prstGeom prst="rect">
                <a:avLst/>
              </a:prstGeom>
              <a:blipFill>
                <a:blip r:embed="rId4"/>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spTree>
    <p:extLst>
      <p:ext uri="{BB962C8B-B14F-4D97-AF65-F5344CB8AC3E}">
        <p14:creationId xmlns:p14="http://schemas.microsoft.com/office/powerpoint/2010/main" val="2188635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3248" y="1363957"/>
            <a:ext cx="12015332" cy="507831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Tobias A M Niehoff, Jan ten </a:t>
            </a:r>
            <a:r>
              <a:rPr lang="en-GB" dirty="0" err="1">
                <a:latin typeface="Arial" panose="020B0604020202020204" pitchFamily="34" charset="0"/>
                <a:cs typeface="Arial" panose="020B0604020202020204" pitchFamily="34" charset="0"/>
              </a:rPr>
              <a:t>Napel</a:t>
            </a:r>
            <a:r>
              <a:rPr lang="en-GB" dirty="0">
                <a:latin typeface="Arial" panose="020B0604020202020204" pitchFamily="34" charset="0"/>
                <a:cs typeface="Arial" panose="020B0604020202020204" pitchFamily="34" charset="0"/>
              </a:rPr>
              <a:t>, Mario P L </a:t>
            </a:r>
            <a:r>
              <a:rPr lang="en-GB" dirty="0" err="1">
                <a:latin typeface="Arial" panose="020B0604020202020204" pitchFamily="34" charset="0"/>
                <a:cs typeface="Arial" panose="020B0604020202020204" pitchFamily="34" charset="0"/>
              </a:rPr>
              <a:t>Calus</a:t>
            </a:r>
            <a:r>
              <a:rPr lang="en-GB" dirty="0">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2024</a:t>
            </a:r>
            <a:r>
              <a:rPr lang="en-GB" dirty="0">
                <a:latin typeface="Arial" panose="020B0604020202020204" pitchFamily="34" charset="0"/>
                <a:cs typeface="Arial" panose="020B0604020202020204" pitchFamily="34" charset="0"/>
              </a:rPr>
              <a:t>: Prediction of additive genetic variances of descendants for complex families based on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Mendelian sampling variances</a:t>
            </a:r>
            <a:r>
              <a:rPr lang="en-GB" dirty="0">
                <a:latin typeface="Arial" panose="020B0604020202020204" pitchFamily="34" charset="0"/>
                <a:cs typeface="Arial" panose="020B0604020202020204" pitchFamily="34" charset="0"/>
              </a:rPr>
              <a:t>, </a:t>
            </a:r>
            <a:r>
              <a:rPr lang="en-GB" i="1" dirty="0">
                <a:latin typeface="Arial" panose="020B0604020202020204" pitchFamily="34" charset="0"/>
                <a:cs typeface="Arial" panose="020B0604020202020204" pitchFamily="34" charset="0"/>
              </a:rPr>
              <a:t>G3 </a:t>
            </a:r>
            <a:r>
              <a:rPr lang="en-GB" i="1" dirty="0" err="1">
                <a:latin typeface="Arial" panose="020B0604020202020204" pitchFamily="34" charset="0"/>
                <a:cs typeface="Arial" panose="020B0604020202020204" pitchFamily="34" charset="0"/>
              </a:rPr>
              <a:t>Genes|Genomes|Genetics</a:t>
            </a:r>
            <a:r>
              <a:rPr lang="en-GB" i="1" dirty="0">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jkae205, https://doi.org/10.1093/g3journal/jkae205.</a:t>
            </a:r>
            <a:endParaRPr lang="en-GB" u="sng"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Christina Lehermeier, Simon </a:t>
            </a:r>
            <a:r>
              <a:rPr lang="en-GB" dirty="0" err="1">
                <a:latin typeface="Arial" panose="020B0604020202020204" pitchFamily="34" charset="0"/>
                <a:cs typeface="Arial" panose="020B0604020202020204" pitchFamily="34" charset="0"/>
              </a:rPr>
              <a:t>Teyssèdre</a:t>
            </a:r>
            <a:r>
              <a:rPr lang="en-GB" dirty="0">
                <a:latin typeface="Arial" panose="020B0604020202020204" pitchFamily="34" charset="0"/>
                <a:cs typeface="Arial" panose="020B0604020202020204" pitchFamily="34" charset="0"/>
              </a:rPr>
              <a:t>, Chris-Carolin Schön, </a:t>
            </a:r>
            <a:r>
              <a:rPr lang="en-GB" dirty="0">
                <a:solidFill>
                  <a:srgbClr val="0000FF"/>
                </a:solidFill>
                <a:latin typeface="Arial" panose="020B0604020202020204" pitchFamily="34" charset="0"/>
                <a:cs typeface="Arial" panose="020B0604020202020204" pitchFamily="34" charset="0"/>
              </a:rPr>
              <a:t>2017</a:t>
            </a:r>
            <a:r>
              <a:rPr lang="en-GB" dirty="0">
                <a:latin typeface="Arial" panose="020B0604020202020204" pitchFamily="34" charset="0"/>
                <a:cs typeface="Arial" panose="020B0604020202020204" pitchFamily="34" charset="0"/>
              </a:rPr>
              <a:t>: Genetic Gain Increases by Applying the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Usefulness Criterion </a:t>
            </a:r>
            <a:r>
              <a:rPr lang="en-GB" dirty="0">
                <a:latin typeface="Arial" panose="020B0604020202020204" pitchFamily="34" charset="0"/>
                <a:cs typeface="Arial" panose="020B0604020202020204" pitchFamily="34" charset="0"/>
              </a:rPr>
              <a:t>with Improved Variance Prediction in Selection of Crosses. </a:t>
            </a:r>
            <a:r>
              <a:rPr lang="en-GB" i="1" dirty="0">
                <a:latin typeface="Arial" panose="020B0604020202020204" pitchFamily="34" charset="0"/>
                <a:cs typeface="Arial" panose="020B0604020202020204" pitchFamily="34" charset="0"/>
              </a:rPr>
              <a:t>Genetics</a:t>
            </a:r>
            <a:r>
              <a:rPr lang="en-GB" dirty="0">
                <a:latin typeface="Arial" panose="020B0604020202020204" pitchFamily="34" charset="0"/>
                <a:cs typeface="Arial" panose="020B0604020202020204" pitchFamily="34" charset="0"/>
              </a:rPr>
              <a:t>, 207, 4, Pages 1651–1661. https://doi.org/10.1534/genetics.117.300403.</a:t>
            </a:r>
          </a:p>
          <a:p>
            <a:br>
              <a:rPr lang="en-GB" dirty="0">
                <a:latin typeface="Arial" panose="020B0604020202020204" pitchFamily="34" charset="0"/>
                <a:cs typeface="Arial" panose="020B0604020202020204" pitchFamily="34" charset="0"/>
              </a:rPr>
            </a:br>
            <a:r>
              <a:rPr lang="en-GB" dirty="0" err="1">
                <a:latin typeface="Arial" panose="020B0604020202020204" pitchFamily="34" charset="0"/>
                <a:cs typeface="Arial" panose="020B0604020202020204" pitchFamily="34" charset="0"/>
              </a:rPr>
              <a:t>Osthushenrich</a:t>
            </a:r>
            <a:r>
              <a:rPr lang="en-GB" dirty="0">
                <a:latin typeface="Arial" panose="020B0604020202020204" pitchFamily="34" charset="0"/>
                <a:cs typeface="Arial" panose="020B0604020202020204" pitchFamily="34" charset="0"/>
              </a:rPr>
              <a:t> T, Frisch M, Herzog E, </a:t>
            </a:r>
            <a:r>
              <a:rPr lang="en-GB" dirty="0">
                <a:solidFill>
                  <a:srgbClr val="0000FF"/>
                </a:solidFill>
                <a:latin typeface="Arial" panose="020B0604020202020204" pitchFamily="34" charset="0"/>
                <a:cs typeface="Arial" panose="020B0604020202020204" pitchFamily="34" charset="0"/>
              </a:rPr>
              <a:t>2017</a:t>
            </a:r>
            <a:r>
              <a:rPr lang="en-GB" dirty="0">
                <a:latin typeface="Arial" panose="020B0604020202020204" pitchFamily="34" charset="0"/>
                <a:cs typeface="Arial" panose="020B0604020202020204" pitchFamily="34" charset="0"/>
              </a:rPr>
              <a:t>: Genomic selection of crossing partners on basis of the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expected mean and variance</a:t>
            </a:r>
            <a:r>
              <a:rPr lang="en-GB" dirty="0">
                <a:latin typeface="Arial" panose="020B0604020202020204" pitchFamily="34" charset="0"/>
                <a:cs typeface="Arial" panose="020B0604020202020204" pitchFamily="34" charset="0"/>
              </a:rPr>
              <a:t> of their derived lines. PLOS ONE 12(12): e0188839. </a:t>
            </a:r>
            <a:r>
              <a:rPr lang="en-GB" u="sng" dirty="0">
                <a:latin typeface="Arial" panose="020B0604020202020204" pitchFamily="34" charset="0"/>
                <a:cs typeface="Arial" panose="020B0604020202020204" pitchFamily="34" charset="0"/>
              </a:rPr>
              <a:t>https://doi.org/10.1371/journal.pone.0188839</a:t>
            </a:r>
          </a:p>
          <a:p>
            <a:endParaRPr lang="en-GB" u="sng" dirty="0">
              <a:latin typeface="Arial" panose="020B0604020202020204" pitchFamily="34" charset="0"/>
              <a:cs typeface="Arial" panose="020B0604020202020204" pitchFamily="34" charset="0"/>
            </a:endParaRPr>
          </a:p>
          <a:p>
            <a:r>
              <a:rPr lang="en-GB" dirty="0" err="1">
                <a:latin typeface="Arial" panose="020B0604020202020204" pitchFamily="34" charset="0"/>
                <a:cs typeface="Arial" panose="020B0604020202020204" pitchFamily="34" charset="0"/>
              </a:rPr>
              <a:t>Gumber</a:t>
            </a:r>
            <a:r>
              <a:rPr lang="en-GB" dirty="0">
                <a:latin typeface="Arial" panose="020B0604020202020204" pitchFamily="34" charset="0"/>
                <a:cs typeface="Arial" panose="020B0604020202020204" pitchFamily="34" charset="0"/>
              </a:rPr>
              <a:t>, R., </a:t>
            </a:r>
            <a:r>
              <a:rPr lang="en-GB" dirty="0" err="1">
                <a:latin typeface="Arial" panose="020B0604020202020204" pitchFamily="34" charset="0"/>
                <a:cs typeface="Arial" panose="020B0604020202020204" pitchFamily="34" charset="0"/>
              </a:rPr>
              <a:t>Schill</a:t>
            </a:r>
            <a:r>
              <a:rPr lang="en-GB" dirty="0">
                <a:latin typeface="Arial" panose="020B0604020202020204" pitchFamily="34" charset="0"/>
                <a:cs typeface="Arial" panose="020B0604020202020204" pitchFamily="34" charset="0"/>
              </a:rPr>
              <a:t>, B., Link, W., von </a:t>
            </a:r>
            <a:r>
              <a:rPr lang="en-GB" dirty="0" err="1">
                <a:latin typeface="Arial" panose="020B0604020202020204" pitchFamily="34" charset="0"/>
                <a:cs typeface="Arial" panose="020B0604020202020204" pitchFamily="34" charset="0"/>
              </a:rPr>
              <a:t>Kittitz</a:t>
            </a:r>
            <a:r>
              <a:rPr lang="en-GB" dirty="0">
                <a:latin typeface="Arial" panose="020B0604020202020204" pitchFamily="34" charset="0"/>
                <a:cs typeface="Arial" panose="020B0604020202020204" pitchFamily="34" charset="0"/>
              </a:rPr>
              <a:t>, E., </a:t>
            </a:r>
            <a:r>
              <a:rPr lang="en-GB" dirty="0" err="1">
                <a:latin typeface="Arial" panose="020B0604020202020204" pitchFamily="34" charset="0"/>
                <a:cs typeface="Arial" panose="020B0604020202020204" pitchFamily="34" charset="0"/>
              </a:rPr>
              <a:t>Melchinger</a:t>
            </a:r>
            <a:r>
              <a:rPr lang="en-GB" dirty="0">
                <a:latin typeface="Arial" panose="020B0604020202020204" pitchFamily="34" charset="0"/>
                <a:cs typeface="Arial" panose="020B0604020202020204" pitchFamily="34" charset="0"/>
              </a:rPr>
              <a:t>, A., </a:t>
            </a:r>
            <a:r>
              <a:rPr lang="en-GB" dirty="0">
                <a:solidFill>
                  <a:srgbClr val="0000FF"/>
                </a:solidFill>
                <a:latin typeface="Arial" panose="020B0604020202020204" pitchFamily="34" charset="0"/>
                <a:cs typeface="Arial" panose="020B0604020202020204" pitchFamily="34" charset="0"/>
              </a:rPr>
              <a:t>1999</a:t>
            </a:r>
            <a:r>
              <a:rPr lang="en-GB" dirty="0">
                <a:latin typeface="Arial" panose="020B0604020202020204" pitchFamily="34" charset="0"/>
                <a:cs typeface="Arial" panose="020B0604020202020204" pitchFamily="34" charset="0"/>
              </a:rPr>
              <a:t>: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Mean, genetic variance, and usefulness </a:t>
            </a:r>
            <a:r>
              <a:rPr lang="en-GB" dirty="0">
                <a:latin typeface="Arial" panose="020B0604020202020204" pitchFamily="34" charset="0"/>
                <a:cs typeface="Arial" panose="020B0604020202020204" pitchFamily="34" charset="0"/>
              </a:rPr>
              <a:t>of selfing progenies from intra- and inter-pool crosses in faba beans (</a:t>
            </a:r>
            <a:r>
              <a:rPr lang="en-GB" i="1" dirty="0">
                <a:latin typeface="Arial" panose="020B0604020202020204" pitchFamily="34" charset="0"/>
                <a:cs typeface="Arial" panose="020B0604020202020204" pitchFamily="34" charset="0"/>
              </a:rPr>
              <a:t>Vicia faba </a:t>
            </a:r>
            <a:r>
              <a:rPr lang="en-GB" dirty="0">
                <a:latin typeface="Arial" panose="020B0604020202020204" pitchFamily="34" charset="0"/>
                <a:cs typeface="Arial" panose="020B0604020202020204" pitchFamily="34" charset="0"/>
              </a:rPr>
              <a:t>L.) and their prediction from parental parameters. </a:t>
            </a:r>
            <a:r>
              <a:rPr lang="en-GB" dirty="0" err="1">
                <a:latin typeface="Arial" panose="020B0604020202020204" pitchFamily="34" charset="0"/>
                <a:cs typeface="Arial" panose="020B0604020202020204" pitchFamily="34" charset="0"/>
              </a:rPr>
              <a:t>Theor</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Appl</a:t>
            </a:r>
            <a:r>
              <a:rPr lang="en-GB" dirty="0">
                <a:latin typeface="Arial" panose="020B0604020202020204" pitchFamily="34" charset="0"/>
                <a:cs typeface="Arial" panose="020B0604020202020204" pitchFamily="34" charset="0"/>
              </a:rPr>
              <a:t> Genet 98, 569–580. https://doi.org/10.1007/s001220051106.</a:t>
            </a:r>
          </a:p>
          <a:p>
            <a:endParaRPr lang="en-GB" u="sng"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Schnell, FW, and HF Utz, </a:t>
            </a:r>
            <a:r>
              <a:rPr lang="de-DE" dirty="0">
                <a:solidFill>
                  <a:srgbClr val="0000FF"/>
                </a:solidFill>
                <a:latin typeface="Arial" panose="020B0604020202020204" pitchFamily="34" charset="0"/>
                <a:cs typeface="Arial" panose="020B0604020202020204" pitchFamily="34" charset="0"/>
              </a:rPr>
              <a:t>1975</a:t>
            </a:r>
            <a:r>
              <a:rPr lang="de-DE" dirty="0">
                <a:latin typeface="Arial" panose="020B0604020202020204" pitchFamily="34" charset="0"/>
                <a:cs typeface="Arial" panose="020B0604020202020204" pitchFamily="34" charset="0"/>
              </a:rPr>
              <a:t>: F1-Leistung und Elternwahl in der Züchtung von </a:t>
            </a:r>
            <a:r>
              <a:rPr lang="de-DE" dirty="0" err="1">
                <a:latin typeface="Arial" panose="020B0604020202020204" pitchFamily="34" charset="0"/>
                <a:cs typeface="Arial" panose="020B0604020202020204" pitchFamily="34" charset="0"/>
              </a:rPr>
              <a:t>Selbstbefruchtern</a:t>
            </a:r>
            <a:r>
              <a:rPr lang="de-DE" dirty="0">
                <a:latin typeface="Arial" panose="020B0604020202020204" pitchFamily="34" charset="0"/>
                <a:cs typeface="Arial" panose="020B0604020202020204" pitchFamily="34" charset="0"/>
              </a:rPr>
              <a:t>. Arbeitstagung der Arbeitsgemeinschaft der Saatzuchtleiter in </a:t>
            </a:r>
            <a:r>
              <a:rPr lang="de-DE" dirty="0" err="1">
                <a:latin typeface="Arial" panose="020B0604020202020204" pitchFamily="34" charset="0"/>
                <a:cs typeface="Arial" panose="020B0604020202020204" pitchFamily="34" charset="0"/>
              </a:rPr>
              <a:t>Gumpenstein</a:t>
            </a:r>
            <a:r>
              <a:rPr lang="de-DE" dirty="0">
                <a:latin typeface="Arial" panose="020B0604020202020204" pitchFamily="34" charset="0"/>
                <a:cs typeface="Arial" panose="020B0604020202020204" pitchFamily="34" charset="0"/>
              </a:rPr>
              <a:t>, November 1975, 243-247.</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hlinkClick r:id="rId2"/>
              </a:rPr>
              <a:t>SDNPW-PBZ-921051416230</a:t>
            </a:r>
            <a:endParaRPr lang="de-DE" dirty="0">
              <a:latin typeface="Arial" panose="020B0604020202020204" pitchFamily="34" charset="0"/>
              <a:cs typeface="Arial" panose="020B0604020202020204" pitchFamily="34" charset="0"/>
            </a:endParaRPr>
          </a:p>
        </p:txBody>
      </p:sp>
      <p:sp>
        <p:nvSpPr>
          <p:cNvPr id="4" name="TextBox 3"/>
          <p:cNvSpPr txBox="1"/>
          <p:nvPr/>
        </p:nvSpPr>
        <p:spPr>
          <a:xfrm>
            <a:off x="81812" y="86625"/>
            <a:ext cx="12041207"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These are some important publications, dealing with the relationship between </a:t>
            </a:r>
            <a:r>
              <a:rPr lang="en-GB" sz="2400" dirty="0">
                <a:solidFill>
                  <a:srgbClr val="0000FF"/>
                </a:solidFill>
                <a:latin typeface="Arial" panose="020B0604020202020204" pitchFamily="34" charset="0"/>
                <a:cs typeface="Arial" panose="020B0604020202020204" pitchFamily="34" charset="0"/>
              </a:rPr>
              <a:t>parental genetic distance</a:t>
            </a:r>
            <a:r>
              <a:rPr lang="en-GB" sz="2400" dirty="0">
                <a:latin typeface="Arial" panose="020B0604020202020204" pitchFamily="34" charset="0"/>
                <a:cs typeface="Arial" panose="020B0604020202020204" pitchFamily="34" charset="0"/>
              </a:rPr>
              <a:t> (difference) and the size of the to-be-expected </a:t>
            </a:r>
            <a:r>
              <a:rPr lang="en-GB" sz="2400" dirty="0">
                <a:solidFill>
                  <a:srgbClr val="0000FF"/>
                </a:solidFill>
                <a:latin typeface="Arial" panose="020B0604020202020204" pitchFamily="34" charset="0"/>
                <a:cs typeface="Arial" panose="020B0604020202020204" pitchFamily="34" charset="0"/>
              </a:rPr>
              <a:t>genetic variance </a:t>
            </a:r>
            <a:r>
              <a:rPr lang="en-GB" sz="2400" dirty="0">
                <a:latin typeface="Arial" panose="020B0604020202020204" pitchFamily="34" charset="0"/>
                <a:cs typeface="Arial" panose="020B0604020202020204" pitchFamily="34" charset="0"/>
              </a:rPr>
              <a:t>from their Mendelian cross-offspring (</a:t>
            </a:r>
            <a:r>
              <a:rPr lang="en-GB" sz="2400" dirty="0">
                <a:solidFill>
                  <a:srgbClr val="0000FF"/>
                </a:solidFill>
                <a:latin typeface="Arial" panose="020B0604020202020204" pitchFamily="34" charset="0"/>
                <a:cs typeface="Arial" panose="020B0604020202020204" pitchFamily="34" charset="0"/>
              </a:rPr>
              <a:t>F2, DH-lines, RILs</a:t>
            </a:r>
            <a:r>
              <a:rPr lang="en-GB" sz="2400" dirty="0">
                <a:latin typeface="Arial" panose="020B0604020202020204" pitchFamily="34" charset="0"/>
                <a:cs typeface="Arial" panose="020B0604020202020204" pitchFamily="34" charset="0"/>
              </a:rPr>
              <a:t>).</a:t>
            </a:r>
            <a:endParaRPr lang="en-GB" sz="2400" dirty="0"/>
          </a:p>
        </p:txBody>
      </p:sp>
      <p:sp>
        <p:nvSpPr>
          <p:cNvPr id="2" name="Textfeld 5"/>
          <p:cNvSpPr txBox="1"/>
          <p:nvPr/>
        </p:nvSpPr>
        <p:spPr>
          <a:xfrm>
            <a:off x="11396514" y="6356682"/>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27</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0553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S_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856" y="819545"/>
            <a:ext cx="7431786" cy="593902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0" y="52418"/>
            <a:ext cx="12067750"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Simulation for maize (10 chromosomes of similar ‚size‘). Metric additive effect a=1.</a:t>
            </a:r>
          </a:p>
          <a:p>
            <a:r>
              <a:rPr lang="en-GB" sz="2400" dirty="0">
                <a:latin typeface="Arial" panose="020B0604020202020204" pitchFamily="34" charset="0"/>
                <a:cs typeface="Arial" panose="020B0604020202020204" pitchFamily="34" charset="0"/>
              </a:rPr>
              <a:t>Seitz, G., 1994, unpublished. </a:t>
            </a:r>
          </a:p>
        </p:txBody>
      </p:sp>
      <p:sp>
        <p:nvSpPr>
          <p:cNvPr id="5" name="TextBox 4"/>
          <p:cNvSpPr txBox="1"/>
          <p:nvPr/>
        </p:nvSpPr>
        <p:spPr>
          <a:xfrm>
            <a:off x="7601498" y="3506839"/>
            <a:ext cx="4466252" cy="323165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Theoretically, the genetic variance from these 110 loci should be 110 ∙ 1 (this simulation gave : σ²</a:t>
            </a:r>
            <a:r>
              <a:rPr lang="en-GB" baseline="-25000" dirty="0">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=111.4). We assume free segregation (recombination 50%).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highest genetic value at homozygous level would be </a:t>
            </a:r>
            <a:r>
              <a:rPr lang="en-GB" dirty="0" err="1">
                <a:latin typeface="Arial" panose="020B0604020202020204" pitchFamily="34" charset="0"/>
                <a:cs typeface="Arial" panose="020B0604020202020204" pitchFamily="34" charset="0"/>
              </a:rPr>
              <a:t>G</a:t>
            </a:r>
            <a:r>
              <a:rPr lang="en-GB" baseline="-25000" dirty="0" err="1">
                <a:latin typeface="Arial" panose="020B0604020202020204" pitchFamily="34" charset="0"/>
                <a:cs typeface="Arial" panose="020B0604020202020204" pitchFamily="34" charset="0"/>
              </a:rPr>
              <a:t>max</a:t>
            </a:r>
            <a:r>
              <a:rPr lang="en-GB" dirty="0">
                <a:latin typeface="Arial" panose="020B0604020202020204" pitchFamily="34" charset="0"/>
                <a:cs typeface="Arial" panose="020B0604020202020204" pitchFamily="34" charset="0"/>
              </a:rPr>
              <a:t> = 110 ∙ 2 = 220 (lowest, </a:t>
            </a:r>
            <a:r>
              <a:rPr lang="en-GB" dirty="0" err="1">
                <a:latin typeface="Arial" panose="020B0604020202020204" pitchFamily="34" charset="0"/>
                <a:cs typeface="Arial" panose="020B0604020202020204" pitchFamily="34" charset="0"/>
              </a:rPr>
              <a:t>G</a:t>
            </a:r>
            <a:r>
              <a:rPr lang="en-GB" baseline="-25000" dirty="0" err="1">
                <a:latin typeface="Arial" panose="020B0604020202020204" pitchFamily="34" charset="0"/>
                <a:cs typeface="Arial" panose="020B0604020202020204" pitchFamily="34" charset="0"/>
              </a:rPr>
              <a:t>min</a:t>
            </a:r>
            <a:r>
              <a:rPr lang="en-GB" dirty="0">
                <a:latin typeface="Arial" panose="020B0604020202020204" pitchFamily="34" charset="0"/>
                <a:cs typeface="Arial" panose="020B0604020202020204" pitchFamily="34" charset="0"/>
              </a:rPr>
              <a:t> = 0;   µ = 110 ∙ 1 = 110).</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probability to get any DH line below 80 or above 140 is nearly zero.  </a:t>
            </a:r>
          </a:p>
        </p:txBody>
      </p:sp>
      <p:sp>
        <p:nvSpPr>
          <p:cNvPr id="2" name="Textfeld 5"/>
          <p:cNvSpPr txBox="1"/>
          <p:nvPr/>
        </p:nvSpPr>
        <p:spPr>
          <a:xfrm>
            <a:off x="11374319"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28</a:t>
            </a:fld>
            <a:endParaRPr lang="en-GB" sz="24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DC9ECF4-7F37-4147-9225-CE99F2AB2A8F}"/>
              </a:ext>
            </a:extLst>
          </p:cNvPr>
          <p:cNvPicPr>
            <a:picLocks noChangeAspect="1"/>
          </p:cNvPicPr>
          <p:nvPr/>
        </p:nvPicPr>
        <p:blipFill>
          <a:blip r:embed="rId3"/>
          <a:stretch>
            <a:fillRect/>
          </a:stretch>
        </p:blipFill>
        <p:spPr>
          <a:xfrm>
            <a:off x="10429820" y="972105"/>
            <a:ext cx="1637930" cy="2456895"/>
          </a:xfrm>
          <a:prstGeom prst="rect">
            <a:avLst/>
          </a:prstGeom>
          <a:effectLst>
            <a:outerShdw blurRad="63500" sx="102000" sy="102000" algn="ctr" rotWithShape="0">
              <a:prstClr val="black">
                <a:alpha val="40000"/>
              </a:prstClr>
            </a:outerShdw>
          </a:effectLst>
        </p:spPr>
      </p:pic>
      <p:pic>
        <p:nvPicPr>
          <p:cNvPr id="9" name="Picture 8">
            <a:extLst>
              <a:ext uri="{FF2B5EF4-FFF2-40B4-BE49-F238E27FC236}">
                <a16:creationId xmlns:a16="http://schemas.microsoft.com/office/drawing/2014/main" id="{380D678B-11AE-441D-B9E2-B6D376A7F818}"/>
              </a:ext>
            </a:extLst>
          </p:cNvPr>
          <p:cNvPicPr>
            <a:picLocks noChangeAspect="1"/>
          </p:cNvPicPr>
          <p:nvPr/>
        </p:nvPicPr>
        <p:blipFill>
          <a:blip r:embed="rId3">
            <a:duotone>
              <a:prstClr val="black"/>
              <a:schemeClr val="accent6">
                <a:tint val="45000"/>
                <a:satMod val="400000"/>
              </a:schemeClr>
            </a:duotone>
          </a:blip>
          <a:stretch>
            <a:fillRect/>
          </a:stretch>
        </p:blipFill>
        <p:spPr>
          <a:xfrm>
            <a:off x="9015307" y="978841"/>
            <a:ext cx="1637930" cy="2456895"/>
          </a:xfrm>
          <a:prstGeom prst="rect">
            <a:avLst/>
          </a:prstGeom>
          <a:effectLst>
            <a:outerShdw blurRad="63500" sx="102000" sy="102000" algn="ctr" rotWithShape="0">
              <a:prstClr val="black">
                <a:alpha val="40000"/>
              </a:prstClr>
            </a:outerShdw>
          </a:effectLst>
        </p:spPr>
      </p:pic>
      <p:pic>
        <p:nvPicPr>
          <p:cNvPr id="10" name="Picture 9">
            <a:extLst>
              <a:ext uri="{FF2B5EF4-FFF2-40B4-BE49-F238E27FC236}">
                <a16:creationId xmlns:a16="http://schemas.microsoft.com/office/drawing/2014/main" id="{C1DC3F08-0F83-406B-BFDD-2343F8B18153}"/>
              </a:ext>
            </a:extLst>
          </p:cNvPr>
          <p:cNvPicPr>
            <a:picLocks noChangeAspect="1"/>
          </p:cNvPicPr>
          <p:nvPr/>
        </p:nvPicPr>
        <p:blipFill>
          <a:blip r:embed="rId3">
            <a:grayscl/>
          </a:blip>
          <a:stretch>
            <a:fillRect/>
          </a:stretch>
        </p:blipFill>
        <p:spPr>
          <a:xfrm>
            <a:off x="7643712" y="972777"/>
            <a:ext cx="1637930" cy="2456895"/>
          </a:xfrm>
          <a:prstGeom prst="rect">
            <a:avLst/>
          </a:prstGeom>
          <a:effectLst>
            <a:outerShdw blurRad="63500" sx="102000" sy="102000" algn="ctr" rotWithShape="0">
              <a:prstClr val="black">
                <a:alpha val="40000"/>
              </a:prstClr>
            </a:outerShdw>
          </a:effectLst>
        </p:spPr>
      </p:pic>
      <p:sp>
        <p:nvSpPr>
          <p:cNvPr id="11" name="Right Triangle 10">
            <a:extLst>
              <a:ext uri="{FF2B5EF4-FFF2-40B4-BE49-F238E27FC236}">
                <a16:creationId xmlns:a16="http://schemas.microsoft.com/office/drawing/2014/main" id="{7D197428-9C93-4391-813B-CEE84253F122}"/>
              </a:ext>
            </a:extLst>
          </p:cNvPr>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52684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S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59853" y="2086459"/>
            <a:ext cx="5849515" cy="4680000"/>
          </a:xfrm>
          <a:prstGeom prst="rect">
            <a:avLst/>
          </a:prstGeom>
          <a:noFill/>
          <a:ln w="9525">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7F7F7F"/>
                </a:solidFill>
              </a14:hiddenFill>
            </a:ext>
          </a:extLst>
        </p:spPr>
      </p:pic>
      <p:sp>
        <p:nvSpPr>
          <p:cNvPr id="5" name="Textfeld 1"/>
          <p:cNvSpPr txBox="1">
            <a:spLocks noChangeArrowheads="1"/>
          </p:cNvSpPr>
          <p:nvPr/>
        </p:nvSpPr>
        <p:spPr bwMode="auto">
          <a:xfrm>
            <a:off x="9736017" y="1729568"/>
            <a:ext cx="2303463" cy="830262"/>
          </a:xfrm>
          <a:prstGeom prst="rect">
            <a:avLst/>
          </a:prstGeom>
          <a:solidFill>
            <a:schemeClr val="bg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p>
          <a:p>
            <a:pPr eaLnBrk="1" hangingPunct="1">
              <a:spcBef>
                <a:spcPct val="0"/>
              </a:spcBef>
              <a:buFontTx/>
              <a:buNone/>
            </a:pP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p>
        </p:txBody>
      </p:sp>
      <p:pic>
        <p:nvPicPr>
          <p:cNvPr id="7" name="Picture 6" descr="GS_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747" y="2086459"/>
            <a:ext cx="5856305" cy="468000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5"/>
          <p:cNvSpPr txBox="1"/>
          <p:nvPr/>
        </p:nvSpPr>
        <p:spPr>
          <a:xfrm>
            <a:off x="11378758" y="6352243"/>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29</a:t>
            </a:fld>
            <a:endParaRPr lang="en-GB" sz="2400" dirty="0">
              <a:latin typeface="Arial" panose="020B0604020202020204" pitchFamily="34" charset="0"/>
              <a:cs typeface="Arial" panose="020B0604020202020204" pitchFamily="34" charset="0"/>
            </a:endParaRPr>
          </a:p>
        </p:txBody>
      </p:sp>
      <p:sp>
        <p:nvSpPr>
          <p:cNvPr id="8" name="TextBox 7"/>
          <p:cNvSpPr txBox="1"/>
          <p:nvPr/>
        </p:nvSpPr>
        <p:spPr>
          <a:xfrm>
            <a:off x="52418" y="0"/>
            <a:ext cx="12073574" cy="175432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If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zero linkage</a:t>
            </a:r>
            <a:r>
              <a:rPr lang="en-GB" dirty="0">
                <a:solidFill>
                  <a:srgbClr val="0000FF"/>
                </a:solidFill>
                <a:latin typeface="Arial" panose="020B0604020202020204" pitchFamily="34" charset="0"/>
                <a:cs typeface="Arial" panose="020B0604020202020204" pitchFamily="34" charset="0"/>
              </a:rPr>
              <a:t>, then the phases of these 110 loci as given in the parents are irrelevant</a:t>
            </a:r>
            <a:r>
              <a:rPr lang="en-GB" dirty="0">
                <a:latin typeface="Arial" panose="020B0604020202020204" pitchFamily="34" charset="0"/>
                <a:cs typeface="Arial" panose="020B0604020202020204" pitchFamily="34" charset="0"/>
              </a:rPr>
              <a:t>. Yet: If there is linkage, then the gamete phases (haplotypes) as exist in the parents are transferred more frequently than the recombined ones. Right histogram: Loci with favourable and unfavourable alleles are </a:t>
            </a:r>
            <a:r>
              <a:rPr lang="en-GB" dirty="0" err="1">
                <a:latin typeface="Arial" panose="020B0604020202020204" pitchFamily="34" charset="0"/>
                <a:cs typeface="Arial" panose="020B0604020202020204" pitchFamily="34" charset="0"/>
              </a:rPr>
              <a:t>neighbored</a:t>
            </a:r>
            <a:r>
              <a:rPr lang="en-GB" dirty="0">
                <a:latin typeface="Arial" panose="020B0604020202020204" pitchFamily="34" charset="0"/>
                <a:cs typeface="Arial" panose="020B0604020202020204" pitchFamily="34" charset="0"/>
              </a:rPr>
              <a:t>, 16% recombination between neigh-bored loci. Parents complement each other perfectly. See the </a:t>
            </a:r>
            <a:r>
              <a:rPr lang="en-GB"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and </a:t>
            </a:r>
            <a:r>
              <a:rPr lang="en-GB"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signs! The thus-resulting DH lines receive mostly one or several pairs of [</a:t>
            </a:r>
            <a:r>
              <a:rPr lang="en-GB"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&amp; </a:t>
            </a:r>
            <a:r>
              <a:rPr lang="en-GB"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loci. They cancel each other in their joint effect on the trait ... therefore DH lines with very many </a:t>
            </a:r>
            <a:r>
              <a:rPr lang="en-GB" b="1"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or very many </a:t>
            </a:r>
            <a:r>
              <a:rPr lang="en-GB" b="1" dirty="0">
                <a:solidFill>
                  <a:srgbClr val="FF0000"/>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are rare (in this setting). </a:t>
            </a:r>
            <a:r>
              <a:rPr lang="en-GB" dirty="0">
                <a:solidFill>
                  <a:schemeClr val="tx1">
                    <a:lumMod val="50000"/>
                    <a:lumOff val="50000"/>
                  </a:schemeClr>
                </a:solidFill>
                <a:latin typeface="Arial" panose="020B0604020202020204" pitchFamily="34" charset="0"/>
                <a:cs typeface="Arial" panose="020B0604020202020204" pitchFamily="34" charset="0"/>
              </a:rPr>
              <a:t>N.B.: Trait value of parents is same</a:t>
            </a:r>
            <a:r>
              <a:rPr lang="en-GB" dirty="0">
                <a:latin typeface="Arial" panose="020B0604020202020204" pitchFamily="34" charset="0"/>
                <a:cs typeface="Arial" panose="020B0604020202020204" pitchFamily="34" charset="0"/>
              </a:rPr>
              <a:t>.</a:t>
            </a:r>
          </a:p>
        </p:txBody>
      </p:sp>
      <p:grpSp>
        <p:nvGrpSpPr>
          <p:cNvPr id="6" name="Group 5">
            <a:extLst>
              <a:ext uri="{FF2B5EF4-FFF2-40B4-BE49-F238E27FC236}">
                <a16:creationId xmlns:a16="http://schemas.microsoft.com/office/drawing/2014/main" id="{405A620D-19B5-4B84-B717-70FD42A34AE3}"/>
              </a:ext>
            </a:extLst>
          </p:cNvPr>
          <p:cNvGrpSpPr/>
          <p:nvPr/>
        </p:nvGrpSpPr>
        <p:grpSpPr>
          <a:xfrm>
            <a:off x="52419" y="1809778"/>
            <a:ext cx="4423924" cy="646331"/>
            <a:chOff x="52419" y="1809778"/>
            <a:chExt cx="4423924" cy="646331"/>
          </a:xfrm>
        </p:grpSpPr>
        <p:sp>
          <p:nvSpPr>
            <p:cNvPr id="9" name="Textfeld 1"/>
            <p:cNvSpPr txBox="1">
              <a:spLocks noChangeArrowheads="1"/>
            </p:cNvSpPr>
            <p:nvPr/>
          </p:nvSpPr>
          <p:spPr bwMode="auto">
            <a:xfrm>
              <a:off x="52419" y="1809778"/>
              <a:ext cx="1718630" cy="646331"/>
            </a:xfrm>
            <a:prstGeom prst="rect">
              <a:avLst/>
            </a:prstGeom>
            <a:solidFill>
              <a:schemeClr val="bg1"/>
            </a:solidFill>
            <a:ln>
              <a:noFill/>
            </a:ln>
            <a:effectLst>
              <a:outerShdw blurRad="50800" dist="38100" dir="2700000" algn="tl" rotWithShape="0">
                <a:srgbClr val="0000FF">
                  <a:alpha val="80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en-US" sz="1800" b="1" dirty="0">
                  <a:latin typeface="Courier New" pitchFamily="49" charset="0"/>
                  <a:cs typeface="Courier New" pitchFamily="49" charset="0"/>
                </a:rPr>
                <a:t>+</a:t>
              </a:r>
              <a:r>
                <a:rPr lang="en-GB" altLang="en-US" sz="1800" b="1" dirty="0">
                  <a:solidFill>
                    <a:srgbClr val="FF0000"/>
                  </a:solidFill>
                  <a:latin typeface="Courier New" pitchFamily="49" charset="0"/>
                  <a:cs typeface="Courier New" pitchFamily="49" charset="0"/>
                </a:rPr>
                <a:t>-</a:t>
              </a:r>
              <a:r>
                <a:rPr lang="en-GB" altLang="en-US" sz="1800" b="1" dirty="0">
                  <a:latin typeface="Courier New" pitchFamily="49" charset="0"/>
                  <a:cs typeface="Courier New" pitchFamily="49" charset="0"/>
                </a:rPr>
                <a:t>+</a:t>
              </a:r>
              <a:r>
                <a:rPr lang="en-GB" altLang="en-US" sz="1800" b="1" dirty="0">
                  <a:solidFill>
                    <a:srgbClr val="FF0000"/>
                  </a:solidFill>
                  <a:latin typeface="Courier New" pitchFamily="49" charset="0"/>
                  <a:cs typeface="Courier New" pitchFamily="49" charset="0"/>
                </a:rPr>
                <a:t>-</a:t>
              </a:r>
              <a:r>
                <a:rPr lang="en-GB" altLang="en-US" sz="1800" b="1" dirty="0">
                  <a:latin typeface="Courier New" pitchFamily="49" charset="0"/>
                  <a:cs typeface="Courier New" pitchFamily="49" charset="0"/>
                </a:rPr>
                <a:t>+</a:t>
              </a:r>
              <a:r>
                <a:rPr lang="en-GB" altLang="en-US" sz="1800" b="1" dirty="0">
                  <a:solidFill>
                    <a:srgbClr val="FF0000"/>
                  </a:solidFill>
                  <a:latin typeface="Courier New" pitchFamily="49" charset="0"/>
                  <a:cs typeface="Courier New" pitchFamily="49" charset="0"/>
                </a:rPr>
                <a:t>-</a:t>
              </a:r>
              <a:r>
                <a:rPr lang="en-GB" altLang="en-US" sz="1800" b="1" dirty="0">
                  <a:latin typeface="Courier New" pitchFamily="49" charset="0"/>
                  <a:cs typeface="Courier New" pitchFamily="49" charset="0"/>
                </a:rPr>
                <a:t>+</a:t>
              </a:r>
              <a:r>
                <a:rPr lang="en-GB" altLang="en-US" sz="1800" b="1" dirty="0">
                  <a:solidFill>
                    <a:srgbClr val="FF0000"/>
                  </a:solidFill>
                  <a:latin typeface="Courier New" pitchFamily="49" charset="0"/>
                  <a:cs typeface="Courier New" pitchFamily="49" charset="0"/>
                </a:rPr>
                <a:t>-</a:t>
              </a:r>
              <a:r>
                <a:rPr lang="en-GB" altLang="en-US" sz="1800" b="1" dirty="0">
                  <a:latin typeface="Courier New" pitchFamily="49" charset="0"/>
                  <a:cs typeface="Courier New" pitchFamily="49" charset="0"/>
                </a:rPr>
                <a:t>+</a:t>
              </a:r>
              <a:r>
                <a:rPr lang="en-GB" altLang="en-US" sz="1800" b="1" dirty="0">
                  <a:solidFill>
                    <a:srgbClr val="FF0000"/>
                  </a:solidFill>
                  <a:latin typeface="Courier New" pitchFamily="49" charset="0"/>
                  <a:cs typeface="Courier New" pitchFamily="49" charset="0"/>
                </a:rPr>
                <a:t>-</a:t>
              </a:r>
              <a:r>
                <a:rPr lang="en-GB" altLang="en-US" sz="1800" b="1" dirty="0">
                  <a:latin typeface="Courier New" pitchFamily="49" charset="0"/>
                  <a:cs typeface="Courier New" pitchFamily="49" charset="0"/>
                </a:rPr>
                <a:t>+</a:t>
              </a:r>
            </a:p>
            <a:p>
              <a:pPr eaLnBrk="1" hangingPunct="1">
                <a:spcBef>
                  <a:spcPct val="0"/>
                </a:spcBef>
                <a:buFontTx/>
                <a:buNone/>
              </a:pPr>
              <a:r>
                <a:rPr lang="en-GB" altLang="en-US" sz="1800" b="1" dirty="0">
                  <a:solidFill>
                    <a:srgbClr val="FF0000"/>
                  </a:solidFill>
                  <a:latin typeface="Courier New" pitchFamily="49" charset="0"/>
                  <a:cs typeface="Courier New" pitchFamily="49" charset="0"/>
                </a:rPr>
                <a:t>-</a:t>
              </a:r>
              <a:r>
                <a:rPr lang="en-GB" altLang="en-US" sz="1800" b="1" dirty="0">
                  <a:latin typeface="Courier New" pitchFamily="49" charset="0"/>
                  <a:cs typeface="Courier New" pitchFamily="49" charset="0"/>
                </a:rPr>
                <a:t>+</a:t>
              </a:r>
              <a:r>
                <a:rPr lang="en-GB" altLang="en-US" sz="1800" b="1" dirty="0">
                  <a:solidFill>
                    <a:srgbClr val="FF0000"/>
                  </a:solidFill>
                  <a:latin typeface="Courier New" pitchFamily="49" charset="0"/>
                  <a:cs typeface="Courier New" pitchFamily="49" charset="0"/>
                </a:rPr>
                <a:t>-</a:t>
              </a:r>
              <a:r>
                <a:rPr lang="en-GB" altLang="en-US" sz="1800" b="1" dirty="0">
                  <a:latin typeface="Courier New" pitchFamily="49" charset="0"/>
                  <a:cs typeface="Courier New" pitchFamily="49" charset="0"/>
                </a:rPr>
                <a:t>+</a:t>
              </a:r>
              <a:r>
                <a:rPr lang="en-GB" altLang="en-US" sz="1800" b="1" dirty="0">
                  <a:solidFill>
                    <a:srgbClr val="FF0000"/>
                  </a:solidFill>
                  <a:latin typeface="Courier New" pitchFamily="49" charset="0"/>
                  <a:cs typeface="Courier New" pitchFamily="49" charset="0"/>
                </a:rPr>
                <a:t>-</a:t>
              </a:r>
              <a:r>
                <a:rPr lang="en-GB" altLang="en-US" sz="1800" b="1" dirty="0">
                  <a:latin typeface="Courier New" pitchFamily="49" charset="0"/>
                  <a:cs typeface="Courier New" pitchFamily="49" charset="0"/>
                </a:rPr>
                <a:t>+</a:t>
              </a:r>
              <a:r>
                <a:rPr lang="en-GB" altLang="en-US" sz="1800" b="1" dirty="0">
                  <a:solidFill>
                    <a:srgbClr val="FF0000"/>
                  </a:solidFill>
                  <a:latin typeface="Courier New" pitchFamily="49" charset="0"/>
                  <a:cs typeface="Courier New" pitchFamily="49" charset="0"/>
                </a:rPr>
                <a:t>-</a:t>
              </a:r>
              <a:r>
                <a:rPr lang="en-GB" altLang="en-US" sz="1800" b="1" dirty="0">
                  <a:latin typeface="Courier New" pitchFamily="49" charset="0"/>
                  <a:cs typeface="Courier New" pitchFamily="49" charset="0"/>
                </a:rPr>
                <a:t>+</a:t>
              </a:r>
              <a:r>
                <a:rPr lang="en-GB" altLang="en-US" sz="1800" b="1" dirty="0">
                  <a:solidFill>
                    <a:srgbClr val="FF0000"/>
                  </a:solidFill>
                  <a:latin typeface="Courier New" pitchFamily="49" charset="0"/>
                  <a:cs typeface="Courier New" pitchFamily="49" charset="0"/>
                </a:rPr>
                <a:t>-</a:t>
              </a:r>
              <a:r>
                <a:rPr lang="en-GB" altLang="en-US" sz="1800" b="1" dirty="0">
                  <a:latin typeface="Courier New" pitchFamily="49" charset="0"/>
                  <a:cs typeface="Courier New" pitchFamily="49" charset="0"/>
                </a:rPr>
                <a:t>+</a:t>
              </a:r>
              <a:r>
                <a:rPr lang="en-GB" altLang="en-US" sz="1800" b="1" dirty="0">
                  <a:solidFill>
                    <a:srgbClr val="FF0000"/>
                  </a:solidFill>
                  <a:latin typeface="Courier New" pitchFamily="49" charset="0"/>
                  <a:cs typeface="Courier New" pitchFamily="49" charset="0"/>
                </a:rPr>
                <a:t>-</a:t>
              </a:r>
            </a:p>
          </p:txBody>
        </p:sp>
        <p:sp>
          <p:nvSpPr>
            <p:cNvPr id="10" name="Textfeld 4"/>
            <p:cNvSpPr txBox="1">
              <a:spLocks noChangeArrowheads="1"/>
            </p:cNvSpPr>
            <p:nvPr/>
          </p:nvSpPr>
          <p:spPr bwMode="auto">
            <a:xfrm>
              <a:off x="2019850" y="1809778"/>
              <a:ext cx="1714752" cy="646331"/>
            </a:xfrm>
            <a:prstGeom prst="rect">
              <a:avLst/>
            </a:prstGeom>
            <a:solidFill>
              <a:schemeClr val="bg1"/>
            </a:solidFill>
            <a:ln>
              <a:noFill/>
            </a:ln>
            <a:effectLst>
              <a:outerShdw blurRad="50800" dist="38100" dir="2700000" algn="tl" rotWithShape="0">
                <a:srgbClr val="0000FF">
                  <a:alpha val="80000"/>
                </a:srgbClr>
              </a:outerShdw>
            </a:effec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de-DE" altLang="en-US" sz="1800" b="1" dirty="0">
                  <a:solidFill>
                    <a:srgbClr val="FF0000"/>
                  </a:solidFill>
                  <a:latin typeface="Courier New" pitchFamily="49" charset="0"/>
                  <a:cs typeface="Courier New" pitchFamily="49" charset="0"/>
                </a:rPr>
                <a:t>-----------</a:t>
              </a:r>
              <a:endParaRPr lang="de-DE" altLang="en-US" sz="1800" b="1" dirty="0">
                <a:latin typeface="Courier New" pitchFamily="49" charset="0"/>
                <a:cs typeface="Courier New" pitchFamily="49" charset="0"/>
              </a:endParaRPr>
            </a:p>
            <a:p>
              <a:pPr eaLnBrk="1" hangingPunct="1">
                <a:spcBef>
                  <a:spcPct val="0"/>
                </a:spcBef>
                <a:buFontTx/>
                <a:buNone/>
              </a:pPr>
              <a:r>
                <a:rPr lang="de-DE" altLang="en-US" sz="1800" b="1" dirty="0">
                  <a:latin typeface="Courier New" pitchFamily="49" charset="0"/>
                  <a:cs typeface="Courier New" pitchFamily="49" charset="0"/>
                </a:rPr>
                <a:t>+++++++++++</a:t>
              </a:r>
              <a:endParaRPr lang="en-GB" altLang="en-US" sz="1800" b="1" dirty="0">
                <a:solidFill>
                  <a:srgbClr val="FF0000"/>
                </a:solidFill>
                <a:latin typeface="Courier New" pitchFamily="49" charset="0"/>
                <a:cs typeface="Courier New" pitchFamily="49" charset="0"/>
              </a:endParaRPr>
            </a:p>
          </p:txBody>
        </p:sp>
        <p:sp>
          <p:nvSpPr>
            <p:cNvPr id="4" name="TextBox 3"/>
            <p:cNvSpPr txBox="1"/>
            <p:nvPr/>
          </p:nvSpPr>
          <p:spPr>
            <a:xfrm>
              <a:off x="1508468" y="1831905"/>
              <a:ext cx="800305"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de-DE" dirty="0"/>
                <a:t> </a:t>
              </a:r>
              <a:r>
                <a:rPr lang="de-DE" dirty="0">
                  <a:latin typeface="Courier New" panose="02070309020205020404" pitchFamily="49" charset="0"/>
                  <a:cs typeface="Courier New" panose="02070309020205020404" pitchFamily="49" charset="0"/>
                </a:rPr>
                <a:t>…</a:t>
              </a:r>
              <a:r>
                <a:rPr lang="de-DE" dirty="0" err="1">
                  <a:latin typeface="Courier New" panose="02070309020205020404" pitchFamily="49" charset="0"/>
                  <a:cs typeface="Courier New" panose="02070309020205020404" pitchFamily="49" charset="0"/>
                </a:rPr>
                <a:t>or</a:t>
              </a:r>
              <a:r>
                <a:rPr lang="de-DE" dirty="0">
                  <a:latin typeface="Courier New" panose="02070309020205020404" pitchFamily="49" charset="0"/>
                  <a:cs typeface="Courier New" panose="02070309020205020404" pitchFamily="49" charset="0"/>
                </a:rPr>
                <a:t>… </a:t>
              </a:r>
              <a:endParaRPr lang="en-GB" dirty="0">
                <a:latin typeface="Courier New" panose="02070309020205020404" pitchFamily="49" charset="0"/>
                <a:cs typeface="Courier New" panose="02070309020205020404" pitchFamily="49" charset="0"/>
              </a:endParaRPr>
            </a:p>
          </p:txBody>
        </p:sp>
        <p:sp>
          <p:nvSpPr>
            <p:cNvPr id="11" name="TextBox 10"/>
            <p:cNvSpPr txBox="1"/>
            <p:nvPr/>
          </p:nvSpPr>
          <p:spPr>
            <a:xfrm>
              <a:off x="3676038" y="1827052"/>
              <a:ext cx="800305"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de-DE" dirty="0"/>
                <a:t> </a:t>
              </a:r>
              <a:r>
                <a:rPr lang="de-DE" dirty="0">
                  <a:latin typeface="Courier New" panose="02070309020205020404" pitchFamily="49" charset="0"/>
                  <a:cs typeface="Courier New" panose="02070309020205020404" pitchFamily="49" charset="0"/>
                </a:rPr>
                <a:t>…</a:t>
              </a:r>
              <a:r>
                <a:rPr lang="de-DE" dirty="0" err="1">
                  <a:latin typeface="Courier New" panose="02070309020205020404" pitchFamily="49" charset="0"/>
                  <a:cs typeface="Courier New" panose="02070309020205020404" pitchFamily="49" charset="0"/>
                </a:rPr>
                <a:t>or</a:t>
              </a:r>
              <a:r>
                <a:rPr lang="de-DE" dirty="0">
                  <a:latin typeface="Courier New" panose="02070309020205020404" pitchFamily="49" charset="0"/>
                  <a:cs typeface="Courier New" panose="02070309020205020404" pitchFamily="49" charset="0"/>
                </a:rPr>
                <a:t>… </a:t>
              </a:r>
              <a:endParaRPr lang="en-GB" dirty="0">
                <a:latin typeface="Courier New" panose="02070309020205020404" pitchFamily="49" charset="0"/>
                <a:cs typeface="Courier New" panose="02070309020205020404" pitchFamily="49" charset="0"/>
              </a:endParaRPr>
            </a:p>
          </p:txBody>
        </p:sp>
      </p:grpSp>
      <p:pic>
        <p:nvPicPr>
          <p:cNvPr id="12" name="Picture 11">
            <a:extLst>
              <a:ext uri="{FF2B5EF4-FFF2-40B4-BE49-F238E27FC236}">
                <a16:creationId xmlns:a16="http://schemas.microsoft.com/office/drawing/2014/main" id="{BB3848C7-7130-4736-B5FB-7A0AE2ADE73C}"/>
              </a:ext>
            </a:extLst>
          </p:cNvPr>
          <p:cNvPicPr>
            <a:picLocks noChangeAspect="1"/>
          </p:cNvPicPr>
          <p:nvPr/>
        </p:nvPicPr>
        <p:blipFill>
          <a:blip r:embed="rId4"/>
          <a:stretch>
            <a:fillRect/>
          </a:stretch>
        </p:blipFill>
        <p:spPr>
          <a:xfrm rot="5400000" flipV="1">
            <a:off x="4818819" y="4054172"/>
            <a:ext cx="2084831" cy="834487"/>
          </a:xfrm>
          <a:prstGeom prst="rect">
            <a:avLst/>
          </a:prstGeom>
        </p:spPr>
      </p:pic>
      <p:sp>
        <p:nvSpPr>
          <p:cNvPr id="13" name="TextBox 12">
            <a:extLst>
              <a:ext uri="{FF2B5EF4-FFF2-40B4-BE49-F238E27FC236}">
                <a16:creationId xmlns:a16="http://schemas.microsoft.com/office/drawing/2014/main" id="{5E1D6D61-342D-49C5-B0BE-1190F71F1E70}"/>
              </a:ext>
            </a:extLst>
          </p:cNvPr>
          <p:cNvSpPr txBox="1"/>
          <p:nvPr/>
        </p:nvSpPr>
        <p:spPr>
          <a:xfrm>
            <a:off x="4882720" y="4057095"/>
            <a:ext cx="794551"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©WL</a:t>
            </a:r>
          </a:p>
        </p:txBody>
      </p:sp>
      <p:sp>
        <p:nvSpPr>
          <p:cNvPr id="14" name="TextBox 13">
            <a:extLst>
              <a:ext uri="{FF2B5EF4-FFF2-40B4-BE49-F238E27FC236}">
                <a16:creationId xmlns:a16="http://schemas.microsoft.com/office/drawing/2014/main" id="{3A1BDAE9-7BCF-4062-95AA-A96C7A4F21C2}"/>
              </a:ext>
            </a:extLst>
          </p:cNvPr>
          <p:cNvSpPr txBox="1"/>
          <p:nvPr/>
        </p:nvSpPr>
        <p:spPr>
          <a:xfrm>
            <a:off x="581487" y="5242264"/>
            <a:ext cx="1669002"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solidFill>
                  <a:srgbClr val="0000FF"/>
                </a:solidFill>
                <a:latin typeface="Arial" panose="020B0604020202020204" pitchFamily="34" charset="0"/>
                <a:cs typeface="Arial" panose="020B0604020202020204" pitchFamily="34" charset="0"/>
              </a:rPr>
              <a:t>Zero linkage</a:t>
            </a:r>
          </a:p>
        </p:txBody>
      </p:sp>
      <p:sp>
        <p:nvSpPr>
          <p:cNvPr id="15" name="TextBox 14">
            <a:extLst>
              <a:ext uri="{FF2B5EF4-FFF2-40B4-BE49-F238E27FC236}">
                <a16:creationId xmlns:a16="http://schemas.microsoft.com/office/drawing/2014/main" id="{561B28F3-A8B4-4987-9BF3-17749C768CF5}"/>
              </a:ext>
            </a:extLst>
          </p:cNvPr>
          <p:cNvSpPr txBox="1"/>
          <p:nvPr/>
        </p:nvSpPr>
        <p:spPr>
          <a:xfrm>
            <a:off x="6705232" y="5258141"/>
            <a:ext cx="1669002"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Linkage &gt; 0</a:t>
            </a:r>
          </a:p>
        </p:txBody>
      </p:sp>
      <p:sp>
        <p:nvSpPr>
          <p:cNvPr id="16" name="Right Triangle 15">
            <a:extLst>
              <a:ext uri="{FF2B5EF4-FFF2-40B4-BE49-F238E27FC236}">
                <a16:creationId xmlns:a16="http://schemas.microsoft.com/office/drawing/2014/main" id="{B3B006CA-D267-476A-AAC3-2154EEA0184B}"/>
              </a:ext>
            </a:extLst>
          </p:cNvPr>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9A2FE3E9-626A-4DE1-8BEE-0208B8C569ED}"/>
              </a:ext>
            </a:extLst>
          </p:cNvPr>
          <p:cNvSpPr/>
          <p:nvPr/>
        </p:nvSpPr>
        <p:spPr>
          <a:xfrm>
            <a:off x="581486" y="5211192"/>
            <a:ext cx="1704513" cy="435006"/>
          </a:xfrm>
          <a:prstGeom prst="rect">
            <a:avLst/>
          </a:prstGeom>
          <a:noFill/>
          <a:ln>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E3F5E725-B3CA-4075-8163-E2DC0618FD49}"/>
              </a:ext>
            </a:extLst>
          </p:cNvPr>
          <p:cNvSpPr/>
          <p:nvPr/>
        </p:nvSpPr>
        <p:spPr>
          <a:xfrm>
            <a:off x="6708520" y="5217107"/>
            <a:ext cx="1704513" cy="435006"/>
          </a:xfrm>
          <a:prstGeom prst="rect">
            <a:avLst/>
          </a:prstGeom>
          <a:no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411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80">
                                          <p:stCondLst>
                                            <p:cond delay="0"/>
                                          </p:stCondLst>
                                        </p:cTn>
                                        <p:tgtEl>
                                          <p:spTgt spid="17"/>
                                        </p:tgtEl>
                                      </p:cBhvr>
                                    </p:animEffect>
                                    <p:anim calcmode="lin" valueType="num">
                                      <p:cBhvr>
                                        <p:cTn id="13"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8" dur="26">
                                          <p:stCondLst>
                                            <p:cond delay="650"/>
                                          </p:stCondLst>
                                        </p:cTn>
                                        <p:tgtEl>
                                          <p:spTgt spid="17"/>
                                        </p:tgtEl>
                                      </p:cBhvr>
                                      <p:to x="100000" y="60000"/>
                                    </p:animScale>
                                    <p:animScale>
                                      <p:cBhvr>
                                        <p:cTn id="19" dur="166" decel="50000">
                                          <p:stCondLst>
                                            <p:cond delay="676"/>
                                          </p:stCondLst>
                                        </p:cTn>
                                        <p:tgtEl>
                                          <p:spTgt spid="17"/>
                                        </p:tgtEl>
                                      </p:cBhvr>
                                      <p:to x="100000" y="100000"/>
                                    </p:animScale>
                                    <p:animScale>
                                      <p:cBhvr>
                                        <p:cTn id="20" dur="26">
                                          <p:stCondLst>
                                            <p:cond delay="1312"/>
                                          </p:stCondLst>
                                        </p:cTn>
                                        <p:tgtEl>
                                          <p:spTgt spid="17"/>
                                        </p:tgtEl>
                                      </p:cBhvr>
                                      <p:to x="100000" y="80000"/>
                                    </p:animScale>
                                    <p:animScale>
                                      <p:cBhvr>
                                        <p:cTn id="21" dur="166" decel="50000">
                                          <p:stCondLst>
                                            <p:cond delay="1338"/>
                                          </p:stCondLst>
                                        </p:cTn>
                                        <p:tgtEl>
                                          <p:spTgt spid="17"/>
                                        </p:tgtEl>
                                      </p:cBhvr>
                                      <p:to x="100000" y="100000"/>
                                    </p:animScale>
                                    <p:animScale>
                                      <p:cBhvr>
                                        <p:cTn id="22" dur="26">
                                          <p:stCondLst>
                                            <p:cond delay="1642"/>
                                          </p:stCondLst>
                                        </p:cTn>
                                        <p:tgtEl>
                                          <p:spTgt spid="17"/>
                                        </p:tgtEl>
                                      </p:cBhvr>
                                      <p:to x="100000" y="90000"/>
                                    </p:animScale>
                                    <p:animScale>
                                      <p:cBhvr>
                                        <p:cTn id="23" dur="166" decel="50000">
                                          <p:stCondLst>
                                            <p:cond delay="1668"/>
                                          </p:stCondLst>
                                        </p:cTn>
                                        <p:tgtEl>
                                          <p:spTgt spid="17"/>
                                        </p:tgtEl>
                                      </p:cBhvr>
                                      <p:to x="100000" y="100000"/>
                                    </p:animScale>
                                    <p:animScale>
                                      <p:cBhvr>
                                        <p:cTn id="24" dur="26">
                                          <p:stCondLst>
                                            <p:cond delay="1808"/>
                                          </p:stCondLst>
                                        </p:cTn>
                                        <p:tgtEl>
                                          <p:spTgt spid="17"/>
                                        </p:tgtEl>
                                      </p:cBhvr>
                                      <p:to x="100000" y="95000"/>
                                    </p:animScale>
                                    <p:animScale>
                                      <p:cBhvr>
                                        <p:cTn id="25" dur="166" decel="50000">
                                          <p:stCondLst>
                                            <p:cond delay="1834"/>
                                          </p:stCondLst>
                                        </p:cTn>
                                        <p:tgtEl>
                                          <p:spTgt spid="17"/>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580">
                                          <p:stCondLst>
                                            <p:cond delay="0"/>
                                          </p:stCondLst>
                                        </p:cTn>
                                        <p:tgtEl>
                                          <p:spTgt spid="18"/>
                                        </p:tgtEl>
                                      </p:cBhvr>
                                    </p:animEffect>
                                    <p:anim calcmode="lin" valueType="num">
                                      <p:cBhvr>
                                        <p:cTn id="29"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34" dur="26">
                                          <p:stCondLst>
                                            <p:cond delay="650"/>
                                          </p:stCondLst>
                                        </p:cTn>
                                        <p:tgtEl>
                                          <p:spTgt spid="18"/>
                                        </p:tgtEl>
                                      </p:cBhvr>
                                      <p:to x="100000" y="60000"/>
                                    </p:animScale>
                                    <p:animScale>
                                      <p:cBhvr>
                                        <p:cTn id="35" dur="166" decel="50000">
                                          <p:stCondLst>
                                            <p:cond delay="676"/>
                                          </p:stCondLst>
                                        </p:cTn>
                                        <p:tgtEl>
                                          <p:spTgt spid="18"/>
                                        </p:tgtEl>
                                      </p:cBhvr>
                                      <p:to x="100000" y="100000"/>
                                    </p:animScale>
                                    <p:animScale>
                                      <p:cBhvr>
                                        <p:cTn id="36" dur="26">
                                          <p:stCondLst>
                                            <p:cond delay="1312"/>
                                          </p:stCondLst>
                                        </p:cTn>
                                        <p:tgtEl>
                                          <p:spTgt spid="18"/>
                                        </p:tgtEl>
                                      </p:cBhvr>
                                      <p:to x="100000" y="80000"/>
                                    </p:animScale>
                                    <p:animScale>
                                      <p:cBhvr>
                                        <p:cTn id="37" dur="166" decel="50000">
                                          <p:stCondLst>
                                            <p:cond delay="1338"/>
                                          </p:stCondLst>
                                        </p:cTn>
                                        <p:tgtEl>
                                          <p:spTgt spid="18"/>
                                        </p:tgtEl>
                                      </p:cBhvr>
                                      <p:to x="100000" y="100000"/>
                                    </p:animScale>
                                    <p:animScale>
                                      <p:cBhvr>
                                        <p:cTn id="38" dur="26">
                                          <p:stCondLst>
                                            <p:cond delay="1642"/>
                                          </p:stCondLst>
                                        </p:cTn>
                                        <p:tgtEl>
                                          <p:spTgt spid="18"/>
                                        </p:tgtEl>
                                      </p:cBhvr>
                                      <p:to x="100000" y="90000"/>
                                    </p:animScale>
                                    <p:animScale>
                                      <p:cBhvr>
                                        <p:cTn id="39" dur="166" decel="50000">
                                          <p:stCondLst>
                                            <p:cond delay="1668"/>
                                          </p:stCondLst>
                                        </p:cTn>
                                        <p:tgtEl>
                                          <p:spTgt spid="18"/>
                                        </p:tgtEl>
                                      </p:cBhvr>
                                      <p:to x="100000" y="100000"/>
                                    </p:animScale>
                                    <p:animScale>
                                      <p:cBhvr>
                                        <p:cTn id="40" dur="26">
                                          <p:stCondLst>
                                            <p:cond delay="1808"/>
                                          </p:stCondLst>
                                        </p:cTn>
                                        <p:tgtEl>
                                          <p:spTgt spid="18"/>
                                        </p:tgtEl>
                                      </p:cBhvr>
                                      <p:to x="100000" y="95000"/>
                                    </p:animScale>
                                    <p:animScale>
                                      <p:cBhvr>
                                        <p:cTn id="41" dur="166" decel="50000">
                                          <p:stCondLst>
                                            <p:cond delay="1834"/>
                                          </p:stCondLst>
                                        </p:cTn>
                                        <p:tgtEl>
                                          <p:spTgt spid="1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S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59853" y="2086459"/>
            <a:ext cx="5849515" cy="4680000"/>
          </a:xfrm>
          <a:prstGeom prst="rect">
            <a:avLst/>
          </a:prstGeom>
          <a:noFill/>
          <a:ln w="9525">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7F7F7F"/>
                </a:solidFill>
              </a14:hiddenFill>
            </a:ext>
          </a:extLst>
        </p:spPr>
      </p:pic>
      <p:sp>
        <p:nvSpPr>
          <p:cNvPr id="5" name="Textfeld 1"/>
          <p:cNvSpPr txBox="1">
            <a:spLocks noChangeArrowheads="1"/>
          </p:cNvSpPr>
          <p:nvPr/>
        </p:nvSpPr>
        <p:spPr bwMode="auto">
          <a:xfrm>
            <a:off x="9736017" y="1729568"/>
            <a:ext cx="2303463" cy="830262"/>
          </a:xfrm>
          <a:prstGeom prst="rect">
            <a:avLst/>
          </a:prstGeom>
          <a:solidFill>
            <a:schemeClr val="bg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p>
          <a:p>
            <a:pPr eaLnBrk="1" hangingPunct="1">
              <a:spcBef>
                <a:spcPct val="0"/>
              </a:spcBef>
              <a:buFontTx/>
              <a:buNone/>
            </a:pP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p>
        </p:txBody>
      </p:sp>
      <p:sp>
        <p:nvSpPr>
          <p:cNvPr id="2" name="Textfeld 5"/>
          <p:cNvSpPr txBox="1"/>
          <p:nvPr/>
        </p:nvSpPr>
        <p:spPr>
          <a:xfrm>
            <a:off x="11357410" y="6318111"/>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30</a:t>
            </a:fld>
            <a:endParaRPr lang="en-GB" sz="2400" dirty="0">
              <a:latin typeface="Arial" panose="020B0604020202020204" pitchFamily="34" charset="0"/>
              <a:cs typeface="Arial" panose="020B0604020202020204" pitchFamily="34" charset="0"/>
            </a:endParaRPr>
          </a:p>
        </p:txBody>
      </p:sp>
      <p:sp>
        <p:nvSpPr>
          <p:cNvPr id="8" name="TextBox 7"/>
          <p:cNvSpPr txBox="1"/>
          <p:nvPr/>
        </p:nvSpPr>
        <p:spPr>
          <a:xfrm>
            <a:off x="52418" y="0"/>
            <a:ext cx="12073574" cy="147732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If zero linkage, then the phases of these 110 loci as given in the parents are irrelevant</a:t>
            </a:r>
            <a:r>
              <a:rPr lang="en-GB" dirty="0">
                <a:latin typeface="Arial" panose="020B0604020202020204" pitchFamily="34" charset="0"/>
                <a:cs typeface="Arial" panose="020B0604020202020204" pitchFamily="34" charset="0"/>
              </a:rPr>
              <a:t>. </a:t>
            </a:r>
          </a:p>
          <a:p>
            <a:r>
              <a:rPr lang="en-GB" dirty="0">
                <a:latin typeface="Arial" panose="020B0604020202020204" pitchFamily="34" charset="0"/>
                <a:cs typeface="Arial" panose="020B0604020202020204" pitchFamily="34" charset="0"/>
              </a:rPr>
              <a:t>Left-side histogram is again with 16% recombination: But the parents are different. One parent now has all positive alleles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 whereas the other parent has </a:t>
            </a:r>
            <a:r>
              <a:rPr lang="en-GB" dirty="0">
                <a:solidFill>
                  <a:srgbClr val="FF0000"/>
                </a:solidFill>
                <a:latin typeface="Arial" panose="020B0604020202020204" pitchFamily="34" charset="0"/>
                <a:cs typeface="Arial" panose="020B0604020202020204" pitchFamily="34" charset="0"/>
              </a:rPr>
              <a:t>all negative alleles </a:t>
            </a:r>
            <a:r>
              <a:rPr lang="en-GB"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b="1" dirty="0">
                <a:solidFill>
                  <a:srgbClr val="FF0000"/>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 Again, the DH lines receive mostly one or several pairs of loci as they are packed in the parents, so either [</a:t>
            </a:r>
            <a:r>
              <a:rPr lang="en-GB"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&amp; </a:t>
            </a:r>
            <a:r>
              <a:rPr lang="en-GB"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or [</a:t>
            </a:r>
            <a:r>
              <a:rPr lang="en-GB" b="1" dirty="0">
                <a:solidFill>
                  <a:srgbClr val="FF0000"/>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&amp; </a:t>
            </a:r>
            <a:r>
              <a:rPr lang="en-GB"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genes. Now, left, very many more RILs emerge that have either many positive alleles or many negative alleles. The variance from segregation now is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large</a:t>
            </a:r>
            <a:r>
              <a:rPr lang="en-GB" dirty="0">
                <a:latin typeface="Arial" panose="020B0604020202020204" pitchFamily="34" charset="0"/>
                <a:cs typeface="Arial" panose="020B0604020202020204" pitchFamily="34" charset="0"/>
              </a:rPr>
              <a:t>.</a:t>
            </a:r>
          </a:p>
        </p:txBody>
      </p:sp>
      <p:pic>
        <p:nvPicPr>
          <p:cNvPr id="9" name="Picture 8" descr="GS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18" y="2086459"/>
            <a:ext cx="5847665" cy="4680000"/>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 name="Textfeld 4"/>
          <p:cNvSpPr txBox="1">
            <a:spLocks noChangeArrowheads="1"/>
          </p:cNvSpPr>
          <p:nvPr/>
        </p:nvSpPr>
        <p:spPr bwMode="auto">
          <a:xfrm>
            <a:off x="152360" y="1670534"/>
            <a:ext cx="2305050" cy="831850"/>
          </a:xfrm>
          <a:prstGeom prst="rect">
            <a:avLst/>
          </a:prstGeom>
          <a:solidFill>
            <a:schemeClr val="bg1"/>
          </a:solidFill>
          <a:ln>
            <a:noFill/>
          </a:ln>
          <a:effectLst>
            <a:outerShdw blurRad="50800" dist="38100" dir="2700000" algn="tl" rotWithShape="0">
              <a:prstClr val="black">
                <a:alpha val="40000"/>
              </a:prstClr>
            </a:outerShdw>
          </a:effec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en-US" sz="2400" b="1" dirty="0">
                <a:solidFill>
                  <a:srgbClr val="FF0000"/>
                </a:solidFill>
                <a:latin typeface="Courier New" pitchFamily="49" charset="0"/>
                <a:cs typeface="Courier New" pitchFamily="49" charset="0"/>
              </a:rPr>
              <a:t>-----------</a:t>
            </a:r>
            <a:endParaRPr lang="en-GB" altLang="en-US" sz="2400" b="1" dirty="0">
              <a:latin typeface="Courier New" pitchFamily="49" charset="0"/>
              <a:cs typeface="Courier New" pitchFamily="49" charset="0"/>
            </a:endParaRPr>
          </a:p>
          <a:p>
            <a:pPr eaLnBrk="1" hangingPunct="1">
              <a:spcBef>
                <a:spcPct val="0"/>
              </a:spcBef>
              <a:buFontTx/>
              <a:buNone/>
            </a:pPr>
            <a:r>
              <a:rPr lang="en-GB" altLang="en-US" sz="2400" b="1" dirty="0">
                <a:latin typeface="Courier New" pitchFamily="49" charset="0"/>
                <a:cs typeface="Courier New" pitchFamily="49" charset="0"/>
              </a:rPr>
              <a:t>+++++++++++</a:t>
            </a:r>
            <a:endParaRPr lang="en-GB" altLang="en-US" sz="2400" b="1" dirty="0">
              <a:solidFill>
                <a:srgbClr val="FF0000"/>
              </a:solidFill>
              <a:latin typeface="Courier New" pitchFamily="49" charset="0"/>
              <a:cs typeface="Courier New" pitchFamily="49" charset="0"/>
            </a:endParaRPr>
          </a:p>
        </p:txBody>
      </p:sp>
      <p:sp>
        <p:nvSpPr>
          <p:cNvPr id="11" name="TextBox 10">
            <a:extLst>
              <a:ext uri="{FF2B5EF4-FFF2-40B4-BE49-F238E27FC236}">
                <a16:creationId xmlns:a16="http://schemas.microsoft.com/office/drawing/2014/main" id="{C1902484-5A32-449E-B45E-8C09E3A628A6}"/>
              </a:ext>
            </a:extLst>
          </p:cNvPr>
          <p:cNvSpPr txBox="1"/>
          <p:nvPr/>
        </p:nvSpPr>
        <p:spPr>
          <a:xfrm>
            <a:off x="6731866" y="5329165"/>
            <a:ext cx="1669002"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Linkage &gt; 0</a:t>
            </a:r>
          </a:p>
        </p:txBody>
      </p:sp>
      <p:sp>
        <p:nvSpPr>
          <p:cNvPr id="12" name="TextBox 11">
            <a:extLst>
              <a:ext uri="{FF2B5EF4-FFF2-40B4-BE49-F238E27FC236}">
                <a16:creationId xmlns:a16="http://schemas.microsoft.com/office/drawing/2014/main" id="{DEB6761C-C7E3-427B-9F00-4B47A4CA3854}"/>
              </a:ext>
            </a:extLst>
          </p:cNvPr>
          <p:cNvSpPr txBox="1"/>
          <p:nvPr/>
        </p:nvSpPr>
        <p:spPr>
          <a:xfrm>
            <a:off x="381373" y="5187466"/>
            <a:ext cx="1669002"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Linkage &gt; 0</a:t>
            </a:r>
          </a:p>
        </p:txBody>
      </p:sp>
      <p:pic>
        <p:nvPicPr>
          <p:cNvPr id="13" name="Picture 12">
            <a:extLst>
              <a:ext uri="{FF2B5EF4-FFF2-40B4-BE49-F238E27FC236}">
                <a16:creationId xmlns:a16="http://schemas.microsoft.com/office/drawing/2014/main" id="{07F2883F-A6C0-4E17-8423-874C05A4708A}"/>
              </a:ext>
            </a:extLst>
          </p:cNvPr>
          <p:cNvPicPr>
            <a:picLocks noChangeAspect="1"/>
          </p:cNvPicPr>
          <p:nvPr/>
        </p:nvPicPr>
        <p:blipFill>
          <a:blip r:embed="rId4"/>
          <a:stretch>
            <a:fillRect/>
          </a:stretch>
        </p:blipFill>
        <p:spPr>
          <a:xfrm rot="5400000" flipV="1">
            <a:off x="4818819" y="4054172"/>
            <a:ext cx="2084831" cy="834487"/>
          </a:xfrm>
          <a:prstGeom prst="rect">
            <a:avLst/>
          </a:prstGeom>
        </p:spPr>
      </p:pic>
      <p:sp>
        <p:nvSpPr>
          <p:cNvPr id="14" name="TextBox 13">
            <a:extLst>
              <a:ext uri="{FF2B5EF4-FFF2-40B4-BE49-F238E27FC236}">
                <a16:creationId xmlns:a16="http://schemas.microsoft.com/office/drawing/2014/main" id="{2363A2E0-FCEF-4A80-9A09-042F3C626FAC}"/>
              </a:ext>
            </a:extLst>
          </p:cNvPr>
          <p:cNvSpPr txBox="1"/>
          <p:nvPr/>
        </p:nvSpPr>
        <p:spPr>
          <a:xfrm>
            <a:off x="4882720" y="4057095"/>
            <a:ext cx="794551"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©WL</a:t>
            </a:r>
          </a:p>
        </p:txBody>
      </p:sp>
      <p:sp>
        <p:nvSpPr>
          <p:cNvPr id="15" name="Right Triangle 14">
            <a:extLst>
              <a:ext uri="{FF2B5EF4-FFF2-40B4-BE49-F238E27FC236}">
                <a16:creationId xmlns:a16="http://schemas.microsoft.com/office/drawing/2014/main" id="{9E81BD9A-8B33-4C41-A6C4-8E2BD2459133}"/>
              </a:ext>
            </a:extLst>
          </p:cNvPr>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66759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S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59853" y="2086459"/>
            <a:ext cx="5849515" cy="4680000"/>
          </a:xfrm>
          <a:prstGeom prst="rect">
            <a:avLst/>
          </a:prstGeom>
          <a:noFill/>
          <a:ln w="9525">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7F7F7F"/>
                </a:solidFill>
              </a14:hiddenFill>
            </a:ext>
          </a:extLst>
        </p:spPr>
      </p:pic>
      <p:sp>
        <p:nvSpPr>
          <p:cNvPr id="5" name="Textfeld 1"/>
          <p:cNvSpPr txBox="1">
            <a:spLocks noChangeArrowheads="1"/>
          </p:cNvSpPr>
          <p:nvPr/>
        </p:nvSpPr>
        <p:spPr bwMode="auto">
          <a:xfrm>
            <a:off x="9736017" y="1729568"/>
            <a:ext cx="2303463" cy="830262"/>
          </a:xfrm>
          <a:prstGeom prst="rect">
            <a:avLst/>
          </a:prstGeom>
          <a:solidFill>
            <a:schemeClr val="bg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p>
          <a:p>
            <a:pPr eaLnBrk="1" hangingPunct="1">
              <a:spcBef>
                <a:spcPct val="0"/>
              </a:spcBef>
              <a:buFontTx/>
              <a:buNone/>
            </a:pP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p>
        </p:txBody>
      </p:sp>
      <p:sp>
        <p:nvSpPr>
          <p:cNvPr id="2" name="Textfeld 5"/>
          <p:cNvSpPr txBox="1"/>
          <p:nvPr/>
        </p:nvSpPr>
        <p:spPr>
          <a:xfrm>
            <a:off x="11409828" y="6304794"/>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31</a:t>
            </a:fld>
            <a:endParaRPr lang="en-GB" dirty="0"/>
          </a:p>
        </p:txBody>
      </p:sp>
      <p:sp>
        <p:nvSpPr>
          <p:cNvPr id="8" name="TextBox 7"/>
          <p:cNvSpPr txBox="1"/>
          <p:nvPr/>
        </p:nvSpPr>
        <p:spPr>
          <a:xfrm>
            <a:off x="52418" y="0"/>
            <a:ext cx="12073574" cy="156966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If variance from segregation can be σ²</a:t>
            </a:r>
            <a:r>
              <a:rPr lang="en-GB" sz="2400" baseline="-25000" dirty="0">
                <a:latin typeface="Arial" panose="020B0604020202020204" pitchFamily="34" charset="0"/>
                <a:cs typeface="Arial" panose="020B0604020202020204" pitchFamily="34" charset="0"/>
              </a:rPr>
              <a:t>G</a:t>
            </a:r>
            <a:r>
              <a:rPr lang="en-GB" sz="2400" dirty="0">
                <a:latin typeface="Arial" panose="020B0604020202020204" pitchFamily="34" charset="0"/>
                <a:cs typeface="Arial" panose="020B0604020202020204" pitchFamily="34" charset="0"/>
              </a:rPr>
              <a:t> = 410 or σ²</a:t>
            </a:r>
            <a:r>
              <a:rPr lang="en-GB" sz="2400" baseline="-25000" dirty="0">
                <a:latin typeface="Arial" panose="020B0604020202020204" pitchFamily="34" charset="0"/>
                <a:cs typeface="Arial" panose="020B0604020202020204" pitchFamily="34" charset="0"/>
              </a:rPr>
              <a:t>G</a:t>
            </a:r>
            <a:r>
              <a:rPr lang="en-GB" sz="2400" dirty="0">
                <a:latin typeface="Arial" panose="020B0604020202020204" pitchFamily="34" charset="0"/>
                <a:cs typeface="Arial" panose="020B0604020202020204" pitchFamily="34" charset="0"/>
              </a:rPr>
              <a:t> = 29, although number of hetero-</a:t>
            </a:r>
            <a:r>
              <a:rPr lang="en-GB" sz="2400" dirty="0" err="1">
                <a:latin typeface="Arial" panose="020B0604020202020204" pitchFamily="34" charset="0"/>
                <a:cs typeface="Arial" panose="020B0604020202020204" pitchFamily="34" charset="0"/>
              </a:rPr>
              <a:t>zygous</a:t>
            </a:r>
            <a:r>
              <a:rPr lang="en-GB" sz="2400" dirty="0">
                <a:latin typeface="Arial" panose="020B0604020202020204" pitchFamily="34" charset="0"/>
                <a:cs typeface="Arial" panose="020B0604020202020204" pitchFamily="34" charset="0"/>
              </a:rPr>
              <a:t> (segregating) loci </a:t>
            </a:r>
            <a:r>
              <a:rPr lang="en-GB" sz="2400" i="1" dirty="0">
                <a:latin typeface="Arial" panose="020B0604020202020204" pitchFamily="34" charset="0"/>
                <a:cs typeface="Arial" panose="020B0604020202020204" pitchFamily="34" charset="0"/>
              </a:rPr>
              <a:t>etc.</a:t>
            </a:r>
            <a:r>
              <a:rPr lang="en-GB" sz="2400" dirty="0">
                <a:latin typeface="Arial" panose="020B0604020202020204" pitchFamily="34" charset="0"/>
                <a:cs typeface="Arial" panose="020B0604020202020204" pitchFamily="34" charset="0"/>
              </a:rPr>
              <a:t> is same … then the degree of heterozygosity is not the only important factor influencing variance from segregation. </a:t>
            </a:r>
            <a:r>
              <a:rPr lang="en-GB" sz="2400" dirty="0">
                <a:solidFill>
                  <a:srgbClr val="C00000"/>
                </a:solidFill>
                <a:latin typeface="Arial" panose="020B0604020202020204" pitchFamily="34" charset="0"/>
                <a:cs typeface="Arial" panose="020B0604020202020204" pitchFamily="34" charset="0"/>
              </a:rPr>
              <a:t>This is just true</a:t>
            </a:r>
            <a:r>
              <a:rPr lang="en-GB" sz="2400" dirty="0">
                <a:latin typeface="Arial" panose="020B0604020202020204" pitchFamily="34" charset="0"/>
                <a:cs typeface="Arial" panose="020B0604020202020204" pitchFamily="34" charset="0"/>
              </a:rPr>
              <a:t>. </a:t>
            </a:r>
            <a:r>
              <a:rPr lang="en-GB" sz="2400" dirty="0">
                <a:solidFill>
                  <a:srgbClr val="0000FF"/>
                </a:solidFill>
                <a:latin typeface="Arial" panose="020B0604020202020204" pitchFamily="34" charset="0"/>
                <a:cs typeface="Arial" panose="020B0604020202020204" pitchFamily="34" charset="0"/>
              </a:rPr>
              <a:t>Parental phase matters</a:t>
            </a:r>
            <a:r>
              <a:rPr lang="en-GB" sz="2400" dirty="0">
                <a:latin typeface="Arial" panose="020B0604020202020204" pitchFamily="34" charset="0"/>
                <a:cs typeface="Arial" panose="020B0604020202020204" pitchFamily="34" charset="0"/>
              </a:rPr>
              <a:t>. https://doi.org/10.1007/BF03195228</a:t>
            </a:r>
          </a:p>
        </p:txBody>
      </p:sp>
      <p:pic>
        <p:nvPicPr>
          <p:cNvPr id="9" name="Picture 8" descr="GS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18" y="2086459"/>
            <a:ext cx="5847665" cy="4680000"/>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 name="Textfeld 4"/>
          <p:cNvSpPr txBox="1">
            <a:spLocks noChangeArrowheads="1"/>
          </p:cNvSpPr>
          <p:nvPr/>
        </p:nvSpPr>
        <p:spPr bwMode="auto">
          <a:xfrm>
            <a:off x="152360" y="1670534"/>
            <a:ext cx="2305050" cy="831850"/>
          </a:xfrm>
          <a:prstGeom prst="rect">
            <a:avLst/>
          </a:prstGeom>
          <a:solidFill>
            <a:schemeClr val="bg1"/>
          </a:solidFill>
          <a:ln>
            <a:noFill/>
          </a:ln>
          <a:effectLst>
            <a:outerShdw blurRad="50800" dist="38100" dir="2700000" algn="tl" rotWithShape="0">
              <a:prstClr val="black">
                <a:alpha val="40000"/>
              </a:prstClr>
            </a:outerShdw>
          </a:effec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en-US" sz="2400" b="1" dirty="0">
                <a:solidFill>
                  <a:srgbClr val="FF0000"/>
                </a:solidFill>
                <a:latin typeface="Courier New" pitchFamily="49" charset="0"/>
                <a:cs typeface="Courier New" pitchFamily="49" charset="0"/>
              </a:rPr>
              <a:t>-----------</a:t>
            </a:r>
            <a:endParaRPr lang="en-GB" altLang="en-US" sz="2400" b="1" dirty="0">
              <a:latin typeface="Courier New" pitchFamily="49" charset="0"/>
              <a:cs typeface="Courier New" pitchFamily="49" charset="0"/>
            </a:endParaRPr>
          </a:p>
          <a:p>
            <a:pPr eaLnBrk="1" hangingPunct="1">
              <a:spcBef>
                <a:spcPct val="0"/>
              </a:spcBef>
              <a:buFontTx/>
              <a:buNone/>
            </a:pPr>
            <a:r>
              <a:rPr lang="en-GB" altLang="en-US" sz="2400" b="1" dirty="0">
                <a:latin typeface="Courier New" pitchFamily="49" charset="0"/>
                <a:cs typeface="Courier New" pitchFamily="49" charset="0"/>
              </a:rPr>
              <a:t>+++++++++++</a:t>
            </a:r>
            <a:endParaRPr lang="en-GB" altLang="en-US" sz="2400" b="1" dirty="0">
              <a:solidFill>
                <a:srgbClr val="FF0000"/>
              </a:solidFill>
              <a:latin typeface="Courier New" pitchFamily="49" charset="0"/>
              <a:cs typeface="Courier New" pitchFamily="49" charset="0"/>
            </a:endParaRPr>
          </a:p>
        </p:txBody>
      </p:sp>
      <p:sp>
        <p:nvSpPr>
          <p:cNvPr id="11" name="Right Triangle 10">
            <a:extLst>
              <a:ext uri="{FF2B5EF4-FFF2-40B4-BE49-F238E27FC236}">
                <a16:creationId xmlns:a16="http://schemas.microsoft.com/office/drawing/2014/main" id="{A16D3536-B037-4AF6-98CE-EB7512B45E0C}"/>
              </a:ext>
            </a:extLst>
          </p:cNvPr>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83338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S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94278" y="3891962"/>
            <a:ext cx="3598563" cy="2880000"/>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Textfeld 4"/>
          <p:cNvSpPr txBox="1">
            <a:spLocks noChangeArrowheads="1"/>
          </p:cNvSpPr>
          <p:nvPr/>
        </p:nvSpPr>
        <p:spPr bwMode="auto">
          <a:xfrm>
            <a:off x="4694278" y="3310552"/>
            <a:ext cx="2305050" cy="831850"/>
          </a:xfrm>
          <a:prstGeom prst="rect">
            <a:avLst/>
          </a:prstGeom>
          <a:solidFill>
            <a:schemeClr val="bg1"/>
          </a:solidFill>
          <a:ln>
            <a:noFill/>
          </a:ln>
          <a:effectLst>
            <a:outerShdw blurRad="50800" dist="38100" dir="2700000" algn="tl" rotWithShape="0">
              <a:prstClr val="black">
                <a:alpha val="40000"/>
              </a:prstClr>
            </a:outerShdw>
          </a:effec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en-US" sz="2400" b="1" dirty="0">
                <a:solidFill>
                  <a:srgbClr val="FF0000"/>
                </a:solidFill>
                <a:latin typeface="Courier New" pitchFamily="49" charset="0"/>
                <a:cs typeface="Courier New" pitchFamily="49" charset="0"/>
              </a:rPr>
              <a:t>-----------</a:t>
            </a:r>
            <a:endParaRPr lang="en-GB" altLang="en-US" sz="2400" b="1" dirty="0">
              <a:latin typeface="Courier New" pitchFamily="49" charset="0"/>
              <a:cs typeface="Courier New" pitchFamily="49" charset="0"/>
            </a:endParaRPr>
          </a:p>
          <a:p>
            <a:pPr eaLnBrk="1" hangingPunct="1">
              <a:spcBef>
                <a:spcPct val="0"/>
              </a:spcBef>
              <a:buFontTx/>
              <a:buNone/>
            </a:pPr>
            <a:r>
              <a:rPr lang="en-GB" altLang="en-US" sz="2400" b="1" dirty="0">
                <a:latin typeface="Courier New" pitchFamily="49" charset="0"/>
                <a:cs typeface="Courier New" pitchFamily="49" charset="0"/>
              </a:rPr>
              <a:t>+++++++++++</a:t>
            </a:r>
            <a:endParaRPr lang="en-GB" altLang="en-US" sz="2400" b="1" dirty="0">
              <a:solidFill>
                <a:srgbClr val="FF0000"/>
              </a:solidFill>
              <a:latin typeface="Courier New" pitchFamily="49" charset="0"/>
              <a:cs typeface="Courier New" pitchFamily="49" charset="0"/>
            </a:endParaRPr>
          </a:p>
        </p:txBody>
      </p:sp>
      <p:pic>
        <p:nvPicPr>
          <p:cNvPr id="5" name="Picture 4" descr="GS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1371" y="3891962"/>
            <a:ext cx="3599702" cy="2880000"/>
          </a:xfrm>
          <a:prstGeom prst="rect">
            <a:avLst/>
          </a:prstGeom>
          <a:noFill/>
          <a:ln w="9525">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7F7F7F"/>
                </a:solidFill>
              </a14:hiddenFill>
            </a:ext>
          </a:extLst>
        </p:spPr>
      </p:pic>
      <p:sp>
        <p:nvSpPr>
          <p:cNvPr id="6" name="Textfeld 1"/>
          <p:cNvSpPr txBox="1">
            <a:spLocks noChangeArrowheads="1"/>
          </p:cNvSpPr>
          <p:nvPr/>
        </p:nvSpPr>
        <p:spPr bwMode="auto">
          <a:xfrm>
            <a:off x="8461371" y="3310552"/>
            <a:ext cx="2303463" cy="830262"/>
          </a:xfrm>
          <a:prstGeom prst="rect">
            <a:avLst/>
          </a:prstGeom>
          <a:solidFill>
            <a:schemeClr val="bg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p>
          <a:p>
            <a:pPr eaLnBrk="1" hangingPunct="1">
              <a:spcBef>
                <a:spcPct val="0"/>
              </a:spcBef>
              <a:buFontTx/>
              <a:buNone/>
            </a:pP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r>
              <a:rPr lang="en-GB" altLang="en-US" sz="2400" b="1" dirty="0">
                <a:latin typeface="Courier New" pitchFamily="49" charset="0"/>
                <a:cs typeface="Courier New" pitchFamily="49" charset="0"/>
              </a:rPr>
              <a:t>+</a:t>
            </a:r>
            <a:r>
              <a:rPr lang="en-GB" altLang="en-US" sz="2400" b="1" dirty="0">
                <a:solidFill>
                  <a:srgbClr val="FF0000"/>
                </a:solidFill>
                <a:latin typeface="Courier New" pitchFamily="49" charset="0"/>
                <a:cs typeface="Courier New" pitchFamily="49" charset="0"/>
              </a:rPr>
              <a:t>-</a:t>
            </a:r>
          </a:p>
        </p:txBody>
      </p:sp>
      <p:sp>
        <p:nvSpPr>
          <p:cNvPr id="9" name="TextBox 8"/>
          <p:cNvSpPr txBox="1"/>
          <p:nvPr/>
        </p:nvSpPr>
        <p:spPr>
          <a:xfrm>
            <a:off x="81539" y="0"/>
            <a:ext cx="11992036" cy="304698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solidFill>
                  <a:srgbClr val="0000FF"/>
                </a:solidFill>
                <a:latin typeface="Arial" panose="020B0604020202020204" pitchFamily="34" charset="0"/>
                <a:cs typeface="Arial" panose="020B0604020202020204" pitchFamily="34" charset="0"/>
              </a:rPr>
              <a:t>Conclusion. </a:t>
            </a:r>
            <a:r>
              <a:rPr lang="en-GB" sz="2400" dirty="0">
                <a:latin typeface="Arial" panose="020B0604020202020204" pitchFamily="34" charset="0"/>
                <a:cs typeface="Arial" panose="020B0604020202020204" pitchFamily="34" charset="0"/>
              </a:rPr>
              <a:t>Indeed, it is the level of genetic difference between the parents which ‚makes‘ the level of heterozygosity in F1. And the level of heterozygosity in F1 has major impact on its heterosis and on the amount of variance from segregation in F2 and later, until F∞. </a:t>
            </a:r>
            <a:r>
              <a:rPr lang="en-GB" sz="2400" dirty="0">
                <a:solidFill>
                  <a:srgbClr val="0000FF"/>
                </a:solidFill>
                <a:latin typeface="Arial" panose="020B0604020202020204" pitchFamily="34" charset="0"/>
                <a:cs typeface="Arial" panose="020B0604020202020204" pitchFamily="34" charset="0"/>
              </a:rPr>
              <a:t>But</a:t>
            </a:r>
            <a:r>
              <a:rPr lang="en-GB" sz="2400" dirty="0">
                <a:latin typeface="Arial" panose="020B0604020202020204" pitchFamily="34" charset="0"/>
                <a:cs typeface="Arial" panose="020B0604020202020204" pitchFamily="34" charset="0"/>
              </a:rPr>
              <a:t>. Even from DNA-marker estimates on parental distance, neither heterosis nor segregation variance can – usually – be well predicted (although this would help a lot). This is because – heterosis – the overly simple dominance model is not explaining heterosis in full and – variance – because linkage and parental phases and variation in effect size of genes add complexity.</a:t>
            </a:r>
          </a:p>
        </p:txBody>
      </p:sp>
      <p:sp>
        <p:nvSpPr>
          <p:cNvPr id="8" name="Textfeld 5"/>
          <p:cNvSpPr txBox="1"/>
          <p:nvPr/>
        </p:nvSpPr>
        <p:spPr>
          <a:xfrm>
            <a:off x="11336551" y="29087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32</a:t>
            </a:fld>
            <a:endParaRPr lang="en-GB" dirty="0"/>
          </a:p>
        </p:txBody>
      </p:sp>
      <p:grpSp>
        <p:nvGrpSpPr>
          <p:cNvPr id="12" name="Gruppieren 11">
            <a:extLst>
              <a:ext uri="{FF2B5EF4-FFF2-40B4-BE49-F238E27FC236}">
                <a16:creationId xmlns:a16="http://schemas.microsoft.com/office/drawing/2014/main" id="{DACD622D-FEDF-48CE-A626-61011DD893FB}"/>
              </a:ext>
            </a:extLst>
          </p:cNvPr>
          <p:cNvGrpSpPr/>
          <p:nvPr/>
        </p:nvGrpSpPr>
        <p:grpSpPr>
          <a:xfrm>
            <a:off x="115502" y="3891962"/>
            <a:ext cx="3603880" cy="2880000"/>
            <a:chOff x="115502" y="3891962"/>
            <a:chExt cx="3603880" cy="2880000"/>
          </a:xfrm>
        </p:grpSpPr>
        <p:pic>
          <p:nvPicPr>
            <p:cNvPr id="11" name="Picture 2" descr="GS_4">
              <a:extLst>
                <a:ext uri="{FF2B5EF4-FFF2-40B4-BE49-F238E27FC236}">
                  <a16:creationId xmlns:a16="http://schemas.microsoft.com/office/drawing/2014/main" id="{8E3821E1-616D-49FD-A039-30B3692F8F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502" y="3891962"/>
              <a:ext cx="3603880" cy="2880000"/>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Rechteck 6">
              <a:extLst>
                <a:ext uri="{FF2B5EF4-FFF2-40B4-BE49-F238E27FC236}">
                  <a16:creationId xmlns:a16="http://schemas.microsoft.com/office/drawing/2014/main" id="{1DF6B8F8-BEFA-4A1F-B194-D71FF6EAB16D}"/>
                </a:ext>
              </a:extLst>
            </p:cNvPr>
            <p:cNvSpPr/>
            <p:nvPr/>
          </p:nvSpPr>
          <p:spPr>
            <a:xfrm>
              <a:off x="823465" y="4430546"/>
              <a:ext cx="995231" cy="1515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0" name="Right Triangle 9">
            <a:extLst>
              <a:ext uri="{FF2B5EF4-FFF2-40B4-BE49-F238E27FC236}">
                <a16:creationId xmlns:a16="http://schemas.microsoft.com/office/drawing/2014/main" id="{FCED0034-2A54-4983-8704-2685C1E4193C}"/>
              </a:ext>
            </a:extLst>
          </p:cNvPr>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568171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000" y="36000"/>
            <a:ext cx="12058816"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de-DE"/>
            </a:defPPr>
            <a:lvl1pPr>
              <a:defRPr>
                <a:latin typeface="Arial" panose="020B0604020202020204" pitchFamily="34" charset="0"/>
                <a:cs typeface="Arial" panose="020B0604020202020204" pitchFamily="34" charset="0"/>
              </a:defRPr>
            </a:lvl1pPr>
          </a:lstStyle>
          <a:p>
            <a:r>
              <a:rPr lang="en-GB" dirty="0"/>
              <a:t>From here you may go to </a:t>
            </a:r>
            <a:r>
              <a:rPr lang="de-DE" altLang="de-DE" sz="1800" dirty="0"/>
              <a:t>UNPLAB-QuGen_Ch-13[</a:t>
            </a:r>
            <a:r>
              <a:rPr lang="de-DE" altLang="de-DE" sz="1800" dirty="0" err="1"/>
              <a:t>GenCov</a:t>
            </a:r>
            <a:r>
              <a:rPr lang="de-DE" altLang="de-DE" sz="1800" dirty="0"/>
              <a:t> I]</a:t>
            </a:r>
          </a:p>
          <a:p>
            <a:r>
              <a:rPr lang="de-DE" dirty="0"/>
              <a:t> … w</a:t>
            </a:r>
            <a:r>
              <a:rPr lang="en-GB" dirty="0"/>
              <a:t>e are </a:t>
            </a:r>
            <a:r>
              <a:rPr lang="en-GB" dirty="0">
                <a:effectLst>
                  <a:outerShdw blurRad="38100" dist="38100" dir="2700000" algn="tl">
                    <a:srgbClr val="000000">
                      <a:alpha val="43137"/>
                    </a:srgbClr>
                  </a:outerShdw>
                </a:effectLst>
              </a:rPr>
              <a:t>meanwhile dramatically approaching the end </a:t>
            </a:r>
            <a:r>
              <a:rPr lang="en-GB" dirty="0"/>
              <a:t>of the series of </a:t>
            </a:r>
            <a:br>
              <a:rPr lang="en-GB" dirty="0"/>
            </a:br>
            <a:r>
              <a:rPr lang="en-GB" dirty="0"/>
              <a:t>UNPLB chapters ...</a:t>
            </a:r>
            <a:endParaRPr lang="de-DE" dirty="0"/>
          </a:p>
        </p:txBody>
      </p:sp>
      <p:sp>
        <p:nvSpPr>
          <p:cNvPr id="6" name="Textfeld 5"/>
          <p:cNvSpPr txBox="1"/>
          <p:nvPr/>
        </p:nvSpPr>
        <p:spPr>
          <a:xfrm>
            <a:off x="11238614" y="6342528"/>
            <a:ext cx="8922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33</a:t>
            </a:fld>
            <a:endParaRPr lang="en-GB" sz="2400" dirty="0">
              <a:latin typeface="Arial" panose="020B0604020202020204" pitchFamily="34" charset="0"/>
              <a:cs typeface="Arial" panose="020B0604020202020204" pitchFamily="34" charset="0"/>
            </a:endParaRPr>
          </a:p>
        </p:txBody>
      </p:sp>
      <p:sp>
        <p:nvSpPr>
          <p:cNvPr id="7" name="Textfeld 5"/>
          <p:cNvSpPr txBox="1"/>
          <p:nvPr/>
        </p:nvSpPr>
        <p:spPr>
          <a:xfrm>
            <a:off x="11255602" y="6330255"/>
            <a:ext cx="93639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33</a:t>
            </a:fld>
            <a:endParaRPr lang="en-GB" sz="24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8287214C-2DF1-439B-8E15-F27D4BC308D8}"/>
              </a:ext>
            </a:extLst>
          </p:cNvPr>
          <p:cNvPicPr>
            <a:picLocks noChangeAspect="1"/>
          </p:cNvPicPr>
          <p:nvPr/>
        </p:nvPicPr>
        <p:blipFill>
          <a:blip r:embed="rId2"/>
          <a:stretch>
            <a:fillRect/>
          </a:stretch>
        </p:blipFill>
        <p:spPr>
          <a:xfrm>
            <a:off x="72000" y="1012557"/>
            <a:ext cx="3852909" cy="5779363"/>
          </a:xfrm>
          <a:prstGeom prst="rect">
            <a:avLst/>
          </a:prstGeom>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7A248570-AD03-4C17-A5A1-D534FF6B092A}"/>
              </a:ext>
            </a:extLst>
          </p:cNvPr>
          <p:cNvSpPr txBox="1"/>
          <p:nvPr/>
        </p:nvSpPr>
        <p:spPr>
          <a:xfrm>
            <a:off x="4008268" y="4221332"/>
            <a:ext cx="8111732" cy="203132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 hiker in Bavarian attire climbing a high mountain, and the viewer will already see much of the exhilarating panorama that the hiker will also see after about 50 metres. With a summit cross and two friends who are already at the top and have spread out their picnic. A sign tells her: ‘Few steps left, soon on top’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Bavaria is a Federal State in South-East Germany.</a:t>
            </a:r>
          </a:p>
        </p:txBody>
      </p:sp>
    </p:spTree>
    <p:extLst>
      <p:ext uri="{BB962C8B-B14F-4D97-AF65-F5344CB8AC3E}">
        <p14:creationId xmlns:p14="http://schemas.microsoft.com/office/powerpoint/2010/main" val="539712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4983</Words>
  <Application>Microsoft Office PowerPoint</Application>
  <PresentationFormat>Widescreen</PresentationFormat>
  <Paragraphs>576</Paragraphs>
  <Slides>33</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Links</vt:lpstr>
      </vt:variant>
      <vt:variant>
        <vt:i4>3</vt:i4>
      </vt:variant>
      <vt:variant>
        <vt:lpstr>Slide Titles</vt:lpstr>
      </vt:variant>
      <vt:variant>
        <vt:i4>33</vt:i4>
      </vt:variant>
    </vt:vector>
  </HeadingPairs>
  <TitlesOfParts>
    <vt:vector size="44" baseType="lpstr">
      <vt:lpstr>Arial</vt:lpstr>
      <vt:lpstr>Arial Narrow</vt:lpstr>
      <vt:lpstr>Calibri</vt:lpstr>
      <vt:lpstr>Calibri Light</vt:lpstr>
      <vt:lpstr>Cambria Math</vt:lpstr>
      <vt:lpstr>Courier New</vt:lpstr>
      <vt:lpstr>Wingdings</vt:lpstr>
      <vt:lpstr>Office Theme</vt:lpstr>
      <vt:lpstr>file:///C:\Göttingen\W.Link\Daten%20(D)\pdf-Dateien\Für%20Lehre\ab%20Februar%202022\Die%20Chapter%20Quantitative%20Genetik\line%20breeding%20variance%20segr%20pattern1Q.docx</vt:lpstr>
      <vt:lpstr>file:///C:\Göttingen\W.Link\Daten%20(D)\MODULE\Modul-GPPB\GPPB%20WS%202020-21+2022-23\plus%2023-24\line%20breeding%20variance%20segr%20pattern1.docx</vt:lpstr>
      <vt:lpstr>file:///C:\Göttingen\W.Link\Daten%20(D)\MODULE\Modul-GPPB\GPPB%20WS%202020-21+2022-23\plus%2023-24\Selfing%20generation%20segregation%20no%20dom.docx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QQQ</dc:creator>
  <cp:lastModifiedBy>Wolfgang</cp:lastModifiedBy>
  <cp:revision>349</cp:revision>
  <dcterms:created xsi:type="dcterms:W3CDTF">2024-10-09T09:31:30Z</dcterms:created>
  <dcterms:modified xsi:type="dcterms:W3CDTF">2026-09-17T13:27:42Z</dcterms:modified>
</cp:coreProperties>
</file>